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Cormorant Garamond"/>
      <p:regular r:id="rId33"/>
      <p:bold r:id="rId34"/>
      <p:italic r:id="rId35"/>
      <p:boldItalic r:id="rId36"/>
    </p:embeddedFont>
    <p:embeddedFont>
      <p:font typeface="Poppins"/>
      <p:regular r:id="rId37"/>
      <p:bold r:id="rId38"/>
      <p:italic r:id="rId39"/>
      <p:boldItalic r:id="rId40"/>
    </p:embeddedFont>
    <p:embeddedFont>
      <p:font typeface="Overpass"/>
      <p:regular r:id="rId41"/>
      <p:bold r:id="rId42"/>
      <p:italic r:id="rId43"/>
      <p:boldItalic r:id="rId44"/>
    </p:embeddedFont>
    <p:embeddedFont>
      <p:font typeface="Overpass Light"/>
      <p:regular r:id="rId45"/>
      <p:bold r:id="rId46"/>
      <p:italic r:id="rId47"/>
      <p:boldItalic r:id="rId48"/>
    </p:embeddedFont>
    <p:embeddedFont>
      <p:font typeface="Overpass Medium"/>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3" roundtripDataSignature="AMtx7mg/5XcEfeFXnQEqOIznfabVSdXjq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essic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01109F-B191-4D3D-8BFC-DED384EC3A14}">
  <a:tblStyle styleId="{C501109F-B191-4D3D-8BFC-DED384EC3A1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42" Type="http://schemas.openxmlformats.org/officeDocument/2006/relationships/font" Target="fonts/Overpass-bold.fntdata"/><Relationship Id="rId41" Type="http://schemas.openxmlformats.org/officeDocument/2006/relationships/font" Target="fonts/Overpass-regular.fntdata"/><Relationship Id="rId44" Type="http://schemas.openxmlformats.org/officeDocument/2006/relationships/font" Target="fonts/Overpass-boldItalic.fntdata"/><Relationship Id="rId43" Type="http://schemas.openxmlformats.org/officeDocument/2006/relationships/font" Target="fonts/Overpass-italic.fntdata"/><Relationship Id="rId46" Type="http://schemas.openxmlformats.org/officeDocument/2006/relationships/font" Target="fonts/OverpassLight-bold.fntdata"/><Relationship Id="rId45" Type="http://schemas.openxmlformats.org/officeDocument/2006/relationships/font" Target="fonts/Overpass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verpassLight-boldItalic.fntdata"/><Relationship Id="rId47" Type="http://schemas.openxmlformats.org/officeDocument/2006/relationships/font" Target="fonts/OverpassLight-italic.fntdata"/><Relationship Id="rId49" Type="http://schemas.openxmlformats.org/officeDocument/2006/relationships/font" Target="fonts/OverpassMedium-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CormorantGaramond-regular.fntdata"/><Relationship Id="rId32" Type="http://schemas.openxmlformats.org/officeDocument/2006/relationships/slide" Target="slides/slide25.xml"/><Relationship Id="rId35" Type="http://schemas.openxmlformats.org/officeDocument/2006/relationships/font" Target="fonts/CormorantGaramond-italic.fntdata"/><Relationship Id="rId34" Type="http://schemas.openxmlformats.org/officeDocument/2006/relationships/font" Target="fonts/CormorantGaramond-bold.fntdata"/><Relationship Id="rId37" Type="http://schemas.openxmlformats.org/officeDocument/2006/relationships/font" Target="fonts/Poppins-regular.fntdata"/><Relationship Id="rId36" Type="http://schemas.openxmlformats.org/officeDocument/2006/relationships/font" Target="fonts/CormorantGaramond-boldItalic.fntdata"/><Relationship Id="rId39" Type="http://schemas.openxmlformats.org/officeDocument/2006/relationships/font" Target="fonts/Poppins-italic.fntdata"/><Relationship Id="rId38" Type="http://schemas.openxmlformats.org/officeDocument/2006/relationships/font" Target="fonts/Poppins-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verpassMedium-italic.fntdata"/><Relationship Id="rId50" Type="http://schemas.openxmlformats.org/officeDocument/2006/relationships/font" Target="fonts/OverpassMedium-bold.fntdata"/><Relationship Id="rId53" Type="http://customschemas.google.com/relationships/presentationmetadata" Target="metadata"/><Relationship Id="rId52" Type="http://schemas.openxmlformats.org/officeDocument/2006/relationships/font" Target="fonts/OverpassMedium-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3-20T10:20:46.530">
    <p:pos x="3746" y="651"/>
    <p:text>actl i was thinking of not revealing this closing price until much ltr LOL what do u guys think!</p:text>
    <p:extLst>
      <p:ext uri="{C676402C-5697-4E1C-873F-D02D1690AC5C}">
        <p15:threadingInfo timeZoneBias="0"/>
      </p:ext>
      <p:ext uri="http://customooxmlschemas.google.com/">
        <go:slidesCustomData xmlns:go="http://customooxmlschemas.google.com/" commentPostId="AAABJ_0FPh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51146fd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2651146fda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7525919a5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67525919a5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be7fb604b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6be7fb604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a:t>Our update since last mid term was that we focused on finetuning our models and </a:t>
            </a:r>
            <a:r>
              <a:rPr lang="en-GB"/>
              <a:t>finding</a:t>
            </a:r>
            <a:r>
              <a:rPr lang="en-GB"/>
              <a:t> the best model to work with </a:t>
            </a:r>
            <a:endParaRPr/>
          </a:p>
          <a:p>
            <a:pPr indent="-298450" lvl="0" marL="457200" rtl="0" algn="l">
              <a:lnSpc>
                <a:spcPct val="100000"/>
              </a:lnSpc>
              <a:spcBef>
                <a:spcPts val="0"/>
              </a:spcBef>
              <a:spcAft>
                <a:spcPts val="0"/>
              </a:spcAft>
              <a:buSzPts val="1100"/>
              <a:buChar char="-"/>
            </a:pPr>
            <a:r>
              <a:rPr lang="en-GB"/>
              <a:t>And how we systematically did this was to standardise our training methods </a:t>
            </a:r>
            <a:endParaRPr/>
          </a:p>
          <a:p>
            <a:pPr indent="-298450" lvl="1" marL="914400" rtl="0" algn="l">
              <a:lnSpc>
                <a:spcPct val="100000"/>
              </a:lnSpc>
              <a:spcBef>
                <a:spcPts val="0"/>
              </a:spcBef>
              <a:spcAft>
                <a:spcPts val="0"/>
              </a:spcAft>
              <a:buSzPts val="1100"/>
              <a:buChar char="-"/>
            </a:pPr>
            <a:r>
              <a:rPr lang="en-GB"/>
              <a:t>We normalise our data</a:t>
            </a:r>
            <a:endParaRPr/>
          </a:p>
          <a:p>
            <a:pPr indent="-298450" lvl="1" marL="914400" rtl="0" algn="l">
              <a:lnSpc>
                <a:spcPct val="100000"/>
              </a:lnSpc>
              <a:spcBef>
                <a:spcPts val="0"/>
              </a:spcBef>
              <a:spcAft>
                <a:spcPts val="0"/>
              </a:spcAft>
              <a:buSzPts val="1100"/>
              <a:buChar char="-"/>
            </a:pPr>
            <a:r>
              <a:rPr lang="en-GB"/>
              <a:t>Time-based splitting of 70 and 30% (temporal order)</a:t>
            </a:r>
            <a:endParaRPr/>
          </a:p>
          <a:p>
            <a:pPr indent="-298450" lvl="1" marL="914400" rtl="0" algn="l">
              <a:lnSpc>
                <a:spcPct val="100000"/>
              </a:lnSpc>
              <a:spcBef>
                <a:spcPts val="0"/>
              </a:spcBef>
              <a:spcAft>
                <a:spcPts val="0"/>
              </a:spcAft>
              <a:buSzPts val="1100"/>
              <a:buChar char="-"/>
            </a:pPr>
            <a:r>
              <a:rPr lang="en-GB"/>
              <a:t>We fixed the number of layers, epoch and batch size</a:t>
            </a:r>
            <a:endParaRPr/>
          </a:p>
          <a:p>
            <a:pPr indent="-298450" lvl="1" marL="914400" rtl="0" algn="l">
              <a:lnSpc>
                <a:spcPct val="100000"/>
              </a:lnSpc>
              <a:spcBef>
                <a:spcPts val="0"/>
              </a:spcBef>
              <a:spcAft>
                <a:spcPts val="0"/>
              </a:spcAft>
              <a:buSzPts val="1100"/>
              <a:buChar char="-"/>
            </a:pPr>
            <a:r>
              <a:rPr lang="en-GB"/>
              <a:t>And the training variables</a:t>
            </a:r>
            <a:endParaRPr/>
          </a:p>
          <a:p>
            <a:pPr indent="-298450" lvl="0" marL="457200" rtl="0" algn="l">
              <a:lnSpc>
                <a:spcPct val="100000"/>
              </a:lnSpc>
              <a:spcBef>
                <a:spcPts val="0"/>
              </a:spcBef>
              <a:spcAft>
                <a:spcPts val="0"/>
              </a:spcAft>
              <a:buSzPts val="1100"/>
              <a:buChar char="-"/>
            </a:pPr>
            <a:r>
              <a:rPr lang="en-GB"/>
              <a:t>And our task is to predict next day closing price of netflix stock</a:t>
            </a:r>
            <a:endParaRPr/>
          </a:p>
          <a:p>
            <a:pPr indent="-298450" lvl="0" marL="457200" rtl="0" algn="l">
              <a:lnSpc>
                <a:spcPct val="100000"/>
              </a:lnSpc>
              <a:spcBef>
                <a:spcPts val="0"/>
              </a:spcBef>
              <a:spcAft>
                <a:spcPts val="0"/>
              </a:spcAft>
              <a:buSzPts val="1100"/>
              <a:buChar char="-"/>
            </a:pPr>
            <a:r>
              <a:rPr lang="en-GB"/>
              <a:t>And we compare the predicted price and test loss or test MSE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837575e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26837575e1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 here is the result of our time series regression model, and this is the predicted closing price for netflix stock</a:t>
            </a:r>
            <a:endParaRPr/>
          </a:p>
          <a:p>
            <a:pPr indent="0" lvl="0" marL="0" rtl="0" algn="l">
              <a:lnSpc>
                <a:spcPct val="100000"/>
              </a:lnSpc>
              <a:spcBef>
                <a:spcPts val="0"/>
              </a:spcBef>
              <a:spcAft>
                <a:spcPts val="0"/>
              </a:spcAft>
              <a:buSzPts val="1100"/>
              <a:buNone/>
            </a:pPr>
            <a:r>
              <a:rPr lang="en-GB"/>
              <a:t>And here we tuned the model parameters by using a grid search</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GB"/>
              <a:t>(notes)</a:t>
            </a:r>
            <a:endParaRPr/>
          </a:p>
          <a:p>
            <a:pPr indent="0" lvl="0" marL="0" rtl="0" algn="l">
              <a:spcBef>
                <a:spcPts val="0"/>
              </a:spcBef>
              <a:spcAft>
                <a:spcPts val="0"/>
              </a:spcAft>
              <a:buClr>
                <a:schemeClr val="dk1"/>
              </a:buClr>
              <a:buSzPts val="1100"/>
              <a:buFont typeface="Arial"/>
              <a:buNone/>
            </a:pPr>
            <a:r>
              <a:rPr lang="en-GB"/>
              <a:t>p represents the influence of past observations on the current value.</a:t>
            </a:r>
            <a:endParaRPr/>
          </a:p>
          <a:p>
            <a:pPr indent="0" lvl="0" marL="0" rtl="0" algn="l">
              <a:spcBef>
                <a:spcPts val="0"/>
              </a:spcBef>
              <a:spcAft>
                <a:spcPts val="0"/>
              </a:spcAft>
              <a:buClr>
                <a:schemeClr val="dk1"/>
              </a:buClr>
              <a:buSzPts val="1100"/>
              <a:buFont typeface="Arial"/>
              <a:buNone/>
            </a:pPr>
            <a:r>
              <a:rPr lang="en-GB"/>
              <a:t>d represents the order of differencing needed to make the time series stationary.</a:t>
            </a:r>
            <a:endParaRPr/>
          </a:p>
          <a:p>
            <a:pPr indent="0" lvl="0" marL="0" rtl="0" algn="l">
              <a:spcBef>
                <a:spcPts val="0"/>
              </a:spcBef>
              <a:spcAft>
                <a:spcPts val="0"/>
              </a:spcAft>
              <a:buClr>
                <a:schemeClr val="dk1"/>
              </a:buClr>
              <a:buSzPts val="1100"/>
              <a:buFont typeface="Arial"/>
              <a:buNone/>
            </a:pPr>
            <a:r>
              <a:rPr lang="en-GB"/>
              <a:t>q represents the influence of past forecast errors on the current value.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be7fb604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be7fb604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be7fb604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26be7fb604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sz="1400"/>
              <a:t>Bidirectional models have the advantage of considering both past and future information when making predictions, which can improve performance, but unidiretional simply means info flows from left to right or right to left.</a:t>
            </a:r>
            <a:endParaRPr sz="1400"/>
          </a:p>
          <a:p>
            <a:pPr indent="0" lvl="0" marL="0" rtl="0" algn="l">
              <a:spcBef>
                <a:spcPts val="0"/>
              </a:spcBef>
              <a:spcAft>
                <a:spcPts val="0"/>
              </a:spcAft>
              <a:buSzPts val="1100"/>
              <a:buNone/>
            </a:pPr>
            <a:r>
              <a:t/>
            </a:r>
            <a:endParaRPr sz="1400"/>
          </a:p>
          <a:p>
            <a:pPr indent="0" lvl="0" marL="0" rtl="0" algn="l">
              <a:spcBef>
                <a:spcPts val="0"/>
              </a:spcBef>
              <a:spcAft>
                <a:spcPts val="0"/>
              </a:spcAft>
              <a:buSzPts val="1100"/>
              <a:buNone/>
            </a:pPr>
            <a:r>
              <a:rPr lang="en-GB" sz="1400"/>
              <a:t>GRU might be better for shorter sequence time series while LSTM can handle longer-term data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c0732658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6c0732658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4a88a85c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4a88a85c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In general, we see that PURE LSTM performs with lower loss than PURE GRU which ties back to LSTM having the advantage of learning longer-term dependencies and complex patterns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Bi-directional models seem to perform poorer than a unidirectional model, which could mean that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c0732658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6c07326582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300"/>
              <a:t>Starting with a simple model structure of 2 LSTM and 2 GRU layers, and a final dense output layer… the loss returned is much lower than all other models performed.</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GB" sz="1300"/>
              <a:t>As seen in the graph plotted, the predicted closing price is also on par with the actual price.</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c0732658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6c07326582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300"/>
              <a:t>Increased the no. of neurons &amp; added a single dropout layer</a:t>
            </a:r>
            <a:endParaRPr sz="1300"/>
          </a:p>
          <a:p>
            <a:pPr indent="0" lvl="0" marL="0" rtl="0" algn="l">
              <a:lnSpc>
                <a:spcPct val="100000"/>
              </a:lnSpc>
              <a:spcBef>
                <a:spcPts val="0"/>
              </a:spcBef>
              <a:spcAft>
                <a:spcPts val="0"/>
              </a:spcAft>
              <a:buNone/>
            </a:pPr>
            <a:r>
              <a:rPr lang="en-GB" sz="1300"/>
              <a:t>The </a:t>
            </a:r>
            <a:r>
              <a:rPr lang="en-GB" sz="1300">
                <a:solidFill>
                  <a:schemeClr val="dk1"/>
                </a:solidFill>
              </a:rPr>
              <a:t>loss increased slightly to 0.0006</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c0732658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6c07326582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300"/>
              <a:t>Added more dropout regularisation layers after EACH LSTM and GRU layer, also increasing the no. of neurons per layer</a:t>
            </a:r>
            <a:endParaRPr sz="1300"/>
          </a:p>
          <a:p>
            <a:pPr indent="-311150" lvl="0" marL="457200" rtl="0" algn="l">
              <a:lnSpc>
                <a:spcPct val="100000"/>
              </a:lnSpc>
              <a:spcBef>
                <a:spcPts val="0"/>
              </a:spcBef>
              <a:spcAft>
                <a:spcPts val="0"/>
              </a:spcAft>
              <a:buSzPts val="1300"/>
              <a:buChar char="-"/>
            </a:pPr>
            <a:r>
              <a:rPr lang="en-GB" sz="1300"/>
              <a:t>But the difference between the y_train and y_pred values are seen to be a lot bigger</a:t>
            </a:r>
            <a:endParaRPr sz="1300"/>
          </a:p>
          <a:p>
            <a:pPr indent="-311150" lvl="0" marL="457200" rtl="0" algn="l">
              <a:lnSpc>
                <a:spcPct val="100000"/>
              </a:lnSpc>
              <a:spcBef>
                <a:spcPts val="0"/>
              </a:spcBef>
              <a:spcAft>
                <a:spcPts val="0"/>
              </a:spcAft>
              <a:buSzPts val="1300"/>
              <a:buChar char="-"/>
            </a:pPr>
            <a:r>
              <a:rPr lang="en-GB" sz="1300"/>
              <a:t>The predictions of the closing pric</a:t>
            </a:r>
            <a:r>
              <a:rPr lang="en-GB" sz="1300"/>
              <a:t>e EXCEEDS the actual</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c0732658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c0732658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c0732658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6c07326582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300"/>
              <a:t>Since our prediction wasn’t getting very close to the actual next-day price of $544, we further increased the model complexity</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c0732658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6c0732658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300"/>
              <a:t>Finally, with a model structure as such, the loss returned is minimal and the predicted closing price performs relatively in par with the training data</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be7fb604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6be7fb604b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4b1fe032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4b1fe032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7525919a5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67525919a5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7525919a5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67525919a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7525919a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67525919a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be7fb604b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6be7fb604b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76b619b6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676b619b6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code is using the FinBERT model, which is a pre-trained model for financial sentiment analysis. The model is loaded using the Hugging Face Transformers library, and it specifically uses the "ProsusAI/finbert" model.</a:t>
            </a:r>
            <a:br>
              <a:rPr lang="en-GB"/>
            </a:br>
            <a:br>
              <a:rPr lang="en-GB"/>
            </a:br>
            <a:r>
              <a:rPr lang="en-GB"/>
              <a:t>The Hugging Face Transformers library is an open-source library that provides a collection of pre-trained models and various tools for natural language processing (NLP) tasks. It is developed by Hugging Face, a company that specializes in natural language processing and provides a platform for sharing and collaborating on machine learning models.</a:t>
            </a:r>
            <a:br>
              <a:rPr lang="en-GB"/>
            </a:br>
            <a:br>
              <a:rPr lang="en-GB"/>
            </a:br>
            <a:r>
              <a:rPr lang="en-GB"/>
              <a:t>In the provided code snippet, the library is used in conjunction with the FinBERT model, which is a specific pre-trained model designed for financial sentiment analysis. FinBERT focuses on understanding sentiment in financial text, making it relevant for stock-related tasks.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c07326582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6c07326582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be7fb604b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6be7fb604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670f5249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2b670f5249d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Spikes in 2015 and 2021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8306bc5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68306bc57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 we explored with several models, </a:t>
            </a:r>
            <a:endParaRPr/>
          </a:p>
          <a:p>
            <a:pPr indent="0" lvl="0" marL="0" rtl="0" algn="l">
              <a:lnSpc>
                <a:spcPct val="100000"/>
              </a:lnSpc>
              <a:spcBef>
                <a:spcPts val="0"/>
              </a:spcBef>
              <a:spcAft>
                <a:spcPts val="0"/>
              </a:spcAft>
              <a:buSzPts val="1100"/>
              <a:buNone/>
            </a:pPr>
            <a:r>
              <a:rPr lang="en-GB"/>
              <a:t>And since our project is a on stock prices, the data has to be in a sequential order because the stock prices are time sensitive, and that prompted us to explore mainly on time series </a:t>
            </a:r>
            <a:r>
              <a:rPr lang="en-GB"/>
              <a:t>regression</a:t>
            </a:r>
            <a:r>
              <a:rPr lang="en-GB"/>
              <a:t> as well as neural network models.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OBJECT_1">
    <p:bg>
      <p:bgPr>
        <a:solidFill>
          <a:srgbClr val="EEEEEE"/>
        </a:solidFill>
      </p:bgPr>
    </p:bg>
    <p:spTree>
      <p:nvGrpSpPr>
        <p:cNvPr id="10" name="Shape 10"/>
        <p:cNvGrpSpPr/>
        <p:nvPr/>
      </p:nvGrpSpPr>
      <p:grpSpPr>
        <a:xfrm>
          <a:off x="0" y="0"/>
          <a:ext cx="0" cy="0"/>
          <a:chOff x="0" y="0"/>
          <a:chExt cx="0" cy="0"/>
        </a:xfrm>
      </p:grpSpPr>
      <p:sp>
        <p:nvSpPr>
          <p:cNvPr id="11" name="Google Shape;11;g24df0885a96_1_94"/>
          <p:cNvSpPr txBox="1"/>
          <p:nvPr>
            <p:ph idx="1" type="subTitle"/>
          </p:nvPr>
        </p:nvSpPr>
        <p:spPr>
          <a:xfrm>
            <a:off x="1105444" y="3469388"/>
            <a:ext cx="6221100" cy="415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Overpass Light"/>
              <a:buNone/>
              <a:defRPr i="1" sz="1800">
                <a:latin typeface="Overpass Light"/>
                <a:ea typeface="Overpass Light"/>
                <a:cs typeface="Overpass Light"/>
                <a:sym typeface="Overpass Light"/>
              </a:defRPr>
            </a:lvl1pPr>
            <a:lvl2pPr lvl="1"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2pPr>
            <a:lvl3pPr lvl="2"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3pPr>
            <a:lvl4pPr lvl="3"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4pPr>
            <a:lvl5pPr lvl="4"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5pPr>
            <a:lvl6pPr lvl="5"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6pPr>
            <a:lvl7pPr lvl="6"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7pPr>
            <a:lvl8pPr lvl="7"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8pPr>
            <a:lvl9pPr lvl="8"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9pPr>
          </a:lstStyle>
          <a:p/>
        </p:txBody>
      </p:sp>
      <p:sp>
        <p:nvSpPr>
          <p:cNvPr id="12" name="Google Shape;12;g24df0885a96_1_94"/>
          <p:cNvSpPr txBox="1"/>
          <p:nvPr>
            <p:ph type="ctrTitle"/>
          </p:nvPr>
        </p:nvSpPr>
        <p:spPr>
          <a:xfrm>
            <a:off x="1105444" y="1614075"/>
            <a:ext cx="6642900" cy="96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5600"/>
              <a:buFont typeface="Cormorant Garamond"/>
              <a:buNone/>
              <a:defRPr b="1" i="0" sz="5600">
                <a:latin typeface="Cormorant Garamond"/>
                <a:ea typeface="Cormorant Garamond"/>
                <a:cs typeface="Cormorant Garamond"/>
                <a:sym typeface="Cormorant Garamond"/>
              </a:defRPr>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p:txBody>
      </p:sp>
      <p:sp>
        <p:nvSpPr>
          <p:cNvPr id="13" name="Google Shape;13;g24df0885a96_1_94"/>
          <p:cNvSpPr txBox="1"/>
          <p:nvPr/>
        </p:nvSpPr>
        <p:spPr>
          <a:xfrm>
            <a:off x="1368131" y="-436256"/>
            <a:ext cx="2411700" cy="1516500"/>
          </a:xfrm>
          <a:prstGeom prst="rect">
            <a:avLst/>
          </a:prstGeom>
          <a:noFill/>
          <a:ln>
            <a:noFill/>
          </a:ln>
        </p:spPr>
        <p:txBody>
          <a:bodyPr anchorCtr="0" anchor="t" bIns="68575" lIns="68575" spcFirstLastPara="1" rIns="68575" wrap="square" tIns="68575">
            <a:noAutofit/>
          </a:bodyPr>
          <a:lstStyle/>
          <a:p>
            <a:pPr indent="0" lvl="0" marL="0" marR="0" rtl="0" algn="l">
              <a:lnSpc>
                <a:spcPct val="50000"/>
              </a:lnSpc>
              <a:spcBef>
                <a:spcPts val="0"/>
              </a:spcBef>
              <a:spcAft>
                <a:spcPts val="0"/>
              </a:spcAft>
              <a:buClr>
                <a:srgbClr val="000000"/>
              </a:buClr>
              <a:buSzPts val="3200"/>
              <a:buFont typeface="Arial"/>
              <a:buNone/>
            </a:pPr>
            <a:r>
              <a:rPr b="1" i="0" lang="en-GB" sz="3200" u="none" cap="none" strike="noStrike">
                <a:solidFill>
                  <a:srgbClr val="B7B7B7"/>
                </a:solidFill>
                <a:latin typeface="Poppins"/>
                <a:ea typeface="Poppins"/>
                <a:cs typeface="Poppins"/>
                <a:sym typeface="Poppins"/>
              </a:rPr>
              <a:t>. . . . . . . . . .</a:t>
            </a:r>
            <a:endParaRPr b="1" i="0" sz="3200" u="none" cap="none" strike="noStrike">
              <a:solidFill>
                <a:srgbClr val="B7B7B7"/>
              </a:solidFill>
              <a:latin typeface="Poppins"/>
              <a:ea typeface="Poppins"/>
              <a:cs typeface="Poppins"/>
              <a:sym typeface="Poppins"/>
            </a:endParaRPr>
          </a:p>
          <a:p>
            <a:pPr indent="0" lvl="0" marL="0" marR="0" rtl="0" algn="l">
              <a:lnSpc>
                <a:spcPct val="50000"/>
              </a:lnSpc>
              <a:spcBef>
                <a:spcPts val="0"/>
              </a:spcBef>
              <a:spcAft>
                <a:spcPts val="0"/>
              </a:spcAft>
              <a:buClr>
                <a:srgbClr val="000000"/>
              </a:buClr>
              <a:buSzPts val="3200"/>
              <a:buFont typeface="Arial"/>
              <a:buNone/>
            </a:pPr>
            <a:r>
              <a:rPr b="1" i="0" lang="en-GB" sz="3200" u="none" cap="none" strike="noStrike">
                <a:solidFill>
                  <a:srgbClr val="B7B7B7"/>
                </a:solidFill>
                <a:latin typeface="Poppins"/>
                <a:ea typeface="Poppins"/>
                <a:cs typeface="Poppins"/>
                <a:sym typeface="Poppins"/>
              </a:rPr>
              <a:t>. . . . . . . . . .</a:t>
            </a:r>
            <a:endParaRPr b="1" i="0" sz="3200" u="none" cap="none" strike="noStrike">
              <a:solidFill>
                <a:srgbClr val="B7B7B7"/>
              </a:solidFill>
              <a:latin typeface="Poppins"/>
              <a:ea typeface="Poppins"/>
              <a:cs typeface="Poppins"/>
              <a:sym typeface="Poppins"/>
            </a:endParaRPr>
          </a:p>
          <a:p>
            <a:pPr indent="0" lvl="0" marL="0" marR="0" rtl="0" algn="l">
              <a:lnSpc>
                <a:spcPct val="50000"/>
              </a:lnSpc>
              <a:spcBef>
                <a:spcPts val="0"/>
              </a:spcBef>
              <a:spcAft>
                <a:spcPts val="0"/>
              </a:spcAft>
              <a:buClr>
                <a:srgbClr val="000000"/>
              </a:buClr>
              <a:buSzPts val="3200"/>
              <a:buFont typeface="Arial"/>
              <a:buNone/>
            </a:pPr>
            <a:r>
              <a:rPr b="1" i="0" lang="en-GB" sz="3200" u="none" cap="none" strike="noStrike">
                <a:solidFill>
                  <a:srgbClr val="B7B7B7"/>
                </a:solidFill>
                <a:latin typeface="Poppins"/>
                <a:ea typeface="Poppins"/>
                <a:cs typeface="Poppins"/>
                <a:sym typeface="Poppins"/>
              </a:rPr>
              <a:t>. . . . . . . . . .</a:t>
            </a:r>
            <a:endParaRPr b="1" i="0" sz="3200" u="none" cap="none" strike="noStrike">
              <a:solidFill>
                <a:srgbClr val="B7B7B7"/>
              </a:solidFill>
              <a:latin typeface="Poppins"/>
              <a:ea typeface="Poppins"/>
              <a:cs typeface="Poppins"/>
              <a:sym typeface="Poppins"/>
            </a:endParaRPr>
          </a:p>
          <a:p>
            <a:pPr indent="0" lvl="0" marL="0" marR="0" rtl="0" algn="l">
              <a:lnSpc>
                <a:spcPct val="50000"/>
              </a:lnSpc>
              <a:spcBef>
                <a:spcPts val="0"/>
              </a:spcBef>
              <a:spcAft>
                <a:spcPts val="0"/>
              </a:spcAft>
              <a:buClr>
                <a:srgbClr val="000000"/>
              </a:buClr>
              <a:buSzPts val="3200"/>
              <a:buFont typeface="Arial"/>
              <a:buNone/>
            </a:pPr>
            <a:r>
              <a:rPr b="1" i="0" lang="en-GB" sz="3200" u="none" cap="none" strike="noStrike">
                <a:solidFill>
                  <a:srgbClr val="B7B7B7"/>
                </a:solidFill>
                <a:latin typeface="Poppins"/>
                <a:ea typeface="Poppins"/>
                <a:cs typeface="Poppins"/>
                <a:sym typeface="Poppins"/>
              </a:rPr>
              <a:t>. . . . . . . . . .</a:t>
            </a:r>
            <a:endParaRPr b="1" i="0" sz="3200" u="none" cap="none" strike="noStrike">
              <a:solidFill>
                <a:srgbClr val="B7B7B7"/>
              </a:solidFill>
              <a:latin typeface="Poppins"/>
              <a:ea typeface="Poppins"/>
              <a:cs typeface="Poppins"/>
              <a:sym typeface="Poppins"/>
            </a:endParaRPr>
          </a:p>
          <a:p>
            <a:pPr indent="0" lvl="0" marL="0" marR="0" rtl="0" algn="l">
              <a:lnSpc>
                <a:spcPct val="50000"/>
              </a:lnSpc>
              <a:spcBef>
                <a:spcPts val="0"/>
              </a:spcBef>
              <a:spcAft>
                <a:spcPts val="0"/>
              </a:spcAft>
              <a:buClr>
                <a:srgbClr val="000000"/>
              </a:buClr>
              <a:buSzPts val="3200"/>
              <a:buFont typeface="Arial"/>
              <a:buNone/>
            </a:pPr>
            <a:r>
              <a:rPr b="1" i="0" lang="en-GB" sz="3200" u="none" cap="none" strike="noStrike">
                <a:solidFill>
                  <a:srgbClr val="B7B7B7"/>
                </a:solidFill>
                <a:latin typeface="Poppins"/>
                <a:ea typeface="Poppins"/>
                <a:cs typeface="Poppins"/>
                <a:sym typeface="Poppins"/>
              </a:rPr>
              <a:t>. . . . . . . . . .</a:t>
            </a:r>
            <a:endParaRPr b="1" i="0" sz="3200" u="none" cap="none" strike="noStrike">
              <a:solidFill>
                <a:srgbClr val="B7B7B7"/>
              </a:solidFill>
              <a:latin typeface="Poppins"/>
              <a:ea typeface="Poppins"/>
              <a:cs typeface="Poppins"/>
              <a:sym typeface="Poppins"/>
            </a:endParaRPr>
          </a:p>
        </p:txBody>
      </p:sp>
      <p:sp>
        <p:nvSpPr>
          <p:cNvPr id="14" name="Google Shape;14;g24df0885a96_1_94"/>
          <p:cNvSpPr/>
          <p:nvPr/>
        </p:nvSpPr>
        <p:spPr>
          <a:xfrm>
            <a:off x="1105444" y="637069"/>
            <a:ext cx="480300" cy="480300"/>
          </a:xfrm>
          <a:prstGeom prst="ellipse">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 name="Google Shape;15;g24df0885a96_1_94"/>
          <p:cNvCxnSpPr/>
          <p:nvPr/>
        </p:nvCxnSpPr>
        <p:spPr>
          <a:xfrm>
            <a:off x="371250" y="4448850"/>
            <a:ext cx="8401500" cy="0"/>
          </a:xfrm>
          <a:prstGeom prst="straightConnector1">
            <a:avLst/>
          </a:prstGeom>
          <a:noFill/>
          <a:ln cap="flat" cmpd="sng" w="28575">
            <a:solidFill>
              <a:schemeClr val="accent1"/>
            </a:solidFill>
            <a:prstDash val="solid"/>
            <a:round/>
            <a:headEnd len="sm" w="sm" type="none"/>
            <a:tailEnd len="sm" w="sm" type="none"/>
          </a:ln>
        </p:spPr>
      </p:cxnSp>
      <p:pic>
        <p:nvPicPr>
          <p:cNvPr id="16" name="Google Shape;16;g24df0885a96_1_94"/>
          <p:cNvPicPr preferRelativeResize="0"/>
          <p:nvPr/>
        </p:nvPicPr>
        <p:blipFill rotWithShape="1">
          <a:blip r:embed="rId2">
            <a:alphaModFix/>
          </a:blip>
          <a:srcRect b="0" l="0" r="0" t="0"/>
          <a:stretch/>
        </p:blipFill>
        <p:spPr>
          <a:xfrm>
            <a:off x="6974651" y="415200"/>
            <a:ext cx="1753660" cy="665045"/>
          </a:xfrm>
          <a:prstGeom prst="rect">
            <a:avLst/>
          </a:prstGeom>
          <a:noFill/>
          <a:ln>
            <a:noFill/>
          </a:ln>
        </p:spPr>
      </p:pic>
      <p:grpSp>
        <p:nvGrpSpPr>
          <p:cNvPr id="17" name="Google Shape;17;g24df0885a96_1_94"/>
          <p:cNvGrpSpPr/>
          <p:nvPr/>
        </p:nvGrpSpPr>
        <p:grpSpPr>
          <a:xfrm>
            <a:off x="8625488" y="2095125"/>
            <a:ext cx="102825" cy="488250"/>
            <a:chOff x="11500650" y="2729750"/>
            <a:chExt cx="137100" cy="651000"/>
          </a:xfrm>
        </p:grpSpPr>
        <p:sp>
          <p:nvSpPr>
            <p:cNvPr id="18" name="Google Shape;18;g24df0885a96_1_94"/>
            <p:cNvSpPr/>
            <p:nvPr/>
          </p:nvSpPr>
          <p:spPr>
            <a:xfrm>
              <a:off x="11500650" y="2729750"/>
              <a:ext cx="137100" cy="137100"/>
            </a:xfrm>
            <a:prstGeom prst="ellipse">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 name="Google Shape;19;g24df0885a96_1_94"/>
            <p:cNvSpPr/>
            <p:nvPr/>
          </p:nvSpPr>
          <p:spPr>
            <a:xfrm>
              <a:off x="11509800" y="3005000"/>
              <a:ext cx="118800" cy="118800"/>
            </a:xfrm>
            <a:prstGeom prst="ellipse">
              <a:avLst/>
            </a:prstGeom>
            <a:noFill/>
            <a:ln cap="flat" cmpd="sng" w="38100">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 name="Google Shape;20;g24df0885a96_1_94"/>
            <p:cNvSpPr/>
            <p:nvPr/>
          </p:nvSpPr>
          <p:spPr>
            <a:xfrm>
              <a:off x="11509800" y="3261950"/>
              <a:ext cx="118800" cy="118800"/>
            </a:xfrm>
            <a:prstGeom prst="ellipse">
              <a:avLst/>
            </a:prstGeom>
            <a:noFill/>
            <a:ln cap="flat" cmpd="sng" w="38100">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21" name="Google Shape;21;g24df0885a96_1_9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9pPr>
          </a:lstStyle>
          <a:p>
            <a:pPr indent="0" lvl="0" marL="0" rtl="0" algn="r">
              <a:spcBef>
                <a:spcPts val="0"/>
              </a:spcBef>
              <a:spcAft>
                <a:spcPts val="0"/>
              </a:spcAft>
              <a:buNone/>
            </a:pPr>
            <a:fld id="{00000000-1234-1234-1234-123412341234}" type="slidenum">
              <a:rPr lang="en-GB"/>
              <a:t>‹#›</a:t>
            </a:fld>
            <a:endParaRPr/>
          </a:p>
        </p:txBody>
      </p:sp>
      <p:sp>
        <p:nvSpPr>
          <p:cNvPr id="22" name="Google Shape;22;g24df0885a96_1_94"/>
          <p:cNvSpPr txBox="1"/>
          <p:nvPr/>
        </p:nvSpPr>
        <p:spPr>
          <a:xfrm>
            <a:off x="415688" y="4515338"/>
            <a:ext cx="2937600" cy="257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Overpass Light"/>
                <a:ea typeface="Overpass Light"/>
                <a:cs typeface="Overpass Light"/>
                <a:sym typeface="Overpass Light"/>
              </a:rPr>
              <a:t>9</a:t>
            </a:r>
            <a:r>
              <a:rPr b="0" baseline="30000" i="0" lang="en-GB" sz="1000" u="none" cap="none" strike="noStrike">
                <a:solidFill>
                  <a:schemeClr val="dk1"/>
                </a:solidFill>
                <a:latin typeface="Overpass Light"/>
                <a:ea typeface="Overpass Light"/>
                <a:cs typeface="Overpass Light"/>
                <a:sym typeface="Overpass Light"/>
              </a:rPr>
              <a:t>TH</a:t>
            </a:r>
            <a:r>
              <a:rPr b="0" i="0" lang="en-GB" sz="1000" u="none" cap="none" strike="noStrike">
                <a:solidFill>
                  <a:schemeClr val="dk1"/>
                </a:solidFill>
                <a:latin typeface="Overpass Light"/>
                <a:ea typeface="Overpass Light"/>
                <a:cs typeface="Overpass Light"/>
                <a:sym typeface="Overpass Light"/>
              </a:rPr>
              <a:t> DATA ASSOCIATE PROGRAMME AY23/24</a:t>
            </a:r>
            <a:endParaRPr b="0" i="0" sz="1000" u="none" cap="none" strike="noStrike">
              <a:solidFill>
                <a:schemeClr val="dk1"/>
              </a:solidFill>
              <a:latin typeface="Overpass Light"/>
              <a:ea typeface="Overpass Light"/>
              <a:cs typeface="Overpass Light"/>
              <a:sym typeface="Overpass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3" name="Shape 23"/>
        <p:cNvGrpSpPr/>
        <p:nvPr/>
      </p:nvGrpSpPr>
      <p:grpSpPr>
        <a:xfrm>
          <a:off x="0" y="0"/>
          <a:ext cx="0" cy="0"/>
          <a:chOff x="0" y="0"/>
          <a:chExt cx="0" cy="0"/>
        </a:xfrm>
      </p:grpSpPr>
      <p:sp>
        <p:nvSpPr>
          <p:cNvPr id="24" name="Google Shape;24;g24df0885a96_1_134"/>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4100"/>
              <a:buNone/>
              <a:defRPr i="0"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g24df0885a96_1_134"/>
          <p:cNvSpPr txBox="1"/>
          <p:nvPr>
            <p:ph idx="1" type="body"/>
          </p:nvPr>
        </p:nvSpPr>
        <p:spPr>
          <a:xfrm>
            <a:off x="687713" y="1311225"/>
            <a:ext cx="7768500" cy="32010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SzPts val="1800"/>
              <a:buChar char="●"/>
              <a:defRPr i="0"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6" name="Google Shape;26;g24df0885a96_1_134"/>
          <p:cNvSpPr txBox="1"/>
          <p:nvPr>
            <p:ph idx="12" type="sldNum"/>
          </p:nvPr>
        </p:nvSpPr>
        <p:spPr>
          <a:xfrm>
            <a:off x="6576124" y="4512367"/>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9pPr>
          </a:lstStyle>
          <a:p>
            <a:pPr indent="0" lvl="0" marL="0" rtl="0" algn="r">
              <a:spcBef>
                <a:spcPts val="0"/>
              </a:spcBef>
              <a:spcAft>
                <a:spcPts val="0"/>
              </a:spcAft>
              <a:buNone/>
            </a:pPr>
            <a:fld id="{00000000-1234-1234-1234-123412341234}" type="slidenum">
              <a:rPr lang="en-GB"/>
              <a:t>‹#›</a:t>
            </a:fld>
            <a:endParaRPr/>
          </a:p>
        </p:txBody>
      </p:sp>
      <p:cxnSp>
        <p:nvCxnSpPr>
          <p:cNvPr id="27" name="Google Shape;27;g24df0885a96_1_134"/>
          <p:cNvCxnSpPr/>
          <p:nvPr/>
        </p:nvCxnSpPr>
        <p:spPr>
          <a:xfrm>
            <a:off x="371250" y="4448850"/>
            <a:ext cx="8401500" cy="0"/>
          </a:xfrm>
          <a:prstGeom prst="straightConnector1">
            <a:avLst/>
          </a:prstGeom>
          <a:noFill/>
          <a:ln cap="flat" cmpd="sng" w="28575">
            <a:solidFill>
              <a:schemeClr val="accent1"/>
            </a:solidFill>
            <a:prstDash val="solid"/>
            <a:round/>
            <a:headEnd len="sm" w="sm" type="none"/>
            <a:tailEnd len="sm" w="sm" type="none"/>
          </a:ln>
        </p:spPr>
      </p:cxnSp>
      <p:pic>
        <p:nvPicPr>
          <p:cNvPr id="28" name="Google Shape;28;g24df0885a96_1_134"/>
          <p:cNvPicPr preferRelativeResize="0"/>
          <p:nvPr/>
        </p:nvPicPr>
        <p:blipFill rotWithShape="1">
          <a:blip r:embed="rId2">
            <a:alphaModFix/>
          </a:blip>
          <a:srcRect b="0" l="0" r="0" t="0"/>
          <a:stretch/>
        </p:blipFill>
        <p:spPr>
          <a:xfrm>
            <a:off x="8235675" y="433631"/>
            <a:ext cx="537075" cy="537075"/>
          </a:xfrm>
          <a:prstGeom prst="rect">
            <a:avLst/>
          </a:prstGeom>
          <a:noFill/>
          <a:ln>
            <a:noFill/>
          </a:ln>
        </p:spPr>
      </p:pic>
      <p:sp>
        <p:nvSpPr>
          <p:cNvPr id="29" name="Google Shape;29;g24df0885a96_1_134"/>
          <p:cNvSpPr txBox="1"/>
          <p:nvPr/>
        </p:nvSpPr>
        <p:spPr>
          <a:xfrm>
            <a:off x="371250" y="4533750"/>
            <a:ext cx="3054000" cy="214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dk1"/>
                </a:solidFill>
                <a:latin typeface="Overpass Light"/>
                <a:ea typeface="Overpass Light"/>
                <a:cs typeface="Overpass Light"/>
                <a:sym typeface="Overpass Light"/>
              </a:rPr>
              <a:t>SMU BIA 9</a:t>
            </a:r>
            <a:r>
              <a:rPr b="0" baseline="30000" i="0" lang="en-GB" sz="600" u="none" cap="none" strike="noStrike">
                <a:solidFill>
                  <a:schemeClr val="dk1"/>
                </a:solidFill>
                <a:latin typeface="Overpass Light"/>
                <a:ea typeface="Overpass Light"/>
                <a:cs typeface="Overpass Light"/>
                <a:sym typeface="Overpass Light"/>
              </a:rPr>
              <a:t>TH</a:t>
            </a:r>
            <a:r>
              <a:rPr b="0" i="0" lang="en-GB" sz="600" u="none" cap="none" strike="noStrike">
                <a:solidFill>
                  <a:schemeClr val="dk1"/>
                </a:solidFill>
                <a:latin typeface="Overpass Light"/>
                <a:ea typeface="Overpass Light"/>
                <a:cs typeface="Overpass Light"/>
                <a:sym typeface="Overpass Light"/>
              </a:rPr>
              <a:t> DATA ASSOCIATE PROGRAMME AY23/24</a:t>
            </a:r>
            <a:endParaRPr b="0" i="0" sz="600" u="none" cap="none" strike="noStrike">
              <a:solidFill>
                <a:schemeClr val="dk1"/>
              </a:solidFill>
              <a:latin typeface="Overpass Light"/>
              <a:ea typeface="Overpass Light"/>
              <a:cs typeface="Overpass Light"/>
              <a:sym typeface="Overpass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type="obj">
  <p:cSld name="OBJECT">
    <p:bg>
      <p:bgPr>
        <a:solidFill>
          <a:srgbClr val="EEEEEE"/>
        </a:solidFill>
      </p:bgPr>
    </p:bg>
    <p:spTree>
      <p:nvGrpSpPr>
        <p:cNvPr id="30" name="Shape 30"/>
        <p:cNvGrpSpPr/>
        <p:nvPr/>
      </p:nvGrpSpPr>
      <p:grpSpPr>
        <a:xfrm>
          <a:off x="0" y="0"/>
          <a:ext cx="0" cy="0"/>
          <a:chOff x="0" y="0"/>
          <a:chExt cx="0" cy="0"/>
        </a:xfrm>
      </p:grpSpPr>
      <p:sp>
        <p:nvSpPr>
          <p:cNvPr id="31" name="Google Shape;31;g24df0885a96_1_141"/>
          <p:cNvSpPr txBox="1"/>
          <p:nvPr>
            <p:ph idx="1" type="subTitle"/>
          </p:nvPr>
        </p:nvSpPr>
        <p:spPr>
          <a:xfrm>
            <a:off x="1105444" y="3469388"/>
            <a:ext cx="6221100" cy="415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Overpass Light"/>
              <a:buNone/>
              <a:defRPr i="1" sz="1800">
                <a:latin typeface="Overpass Light"/>
                <a:ea typeface="Overpass Light"/>
                <a:cs typeface="Overpass Light"/>
                <a:sym typeface="Overpass Light"/>
              </a:defRPr>
            </a:lvl1pPr>
            <a:lvl2pPr lvl="1"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2pPr>
            <a:lvl3pPr lvl="2"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3pPr>
            <a:lvl4pPr lvl="3"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4pPr>
            <a:lvl5pPr lvl="4"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5pPr>
            <a:lvl6pPr lvl="5"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6pPr>
            <a:lvl7pPr lvl="6"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7pPr>
            <a:lvl8pPr lvl="7"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8pPr>
            <a:lvl9pPr lvl="8" algn="l">
              <a:lnSpc>
                <a:spcPct val="100000"/>
              </a:lnSpc>
              <a:spcBef>
                <a:spcPts val="0"/>
              </a:spcBef>
              <a:spcAft>
                <a:spcPts val="0"/>
              </a:spcAft>
              <a:buSzPts val="2100"/>
              <a:buFont typeface="Overpass Light"/>
              <a:buNone/>
              <a:defRPr i="1" sz="2100">
                <a:latin typeface="Overpass Light"/>
                <a:ea typeface="Overpass Light"/>
                <a:cs typeface="Overpass Light"/>
                <a:sym typeface="Overpass Light"/>
              </a:defRPr>
            </a:lvl9pPr>
          </a:lstStyle>
          <a:p/>
        </p:txBody>
      </p:sp>
      <p:sp>
        <p:nvSpPr>
          <p:cNvPr id="32" name="Google Shape;32;g24df0885a96_1_141"/>
          <p:cNvSpPr txBox="1"/>
          <p:nvPr>
            <p:ph type="ctrTitle"/>
          </p:nvPr>
        </p:nvSpPr>
        <p:spPr>
          <a:xfrm>
            <a:off x="1105444" y="1614075"/>
            <a:ext cx="6642900" cy="96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5600"/>
              <a:buFont typeface="Cormorant Garamond"/>
              <a:buNone/>
              <a:defRPr b="1" i="0" sz="5600">
                <a:latin typeface="Cormorant Garamond"/>
                <a:ea typeface="Cormorant Garamond"/>
                <a:cs typeface="Cormorant Garamond"/>
                <a:sym typeface="Cormorant Garamond"/>
              </a:defRPr>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p:txBody>
      </p:sp>
      <p:sp>
        <p:nvSpPr>
          <p:cNvPr id="33" name="Google Shape;33;g24df0885a96_1_141"/>
          <p:cNvSpPr txBox="1"/>
          <p:nvPr/>
        </p:nvSpPr>
        <p:spPr>
          <a:xfrm>
            <a:off x="1368131" y="-436256"/>
            <a:ext cx="2411700" cy="1516500"/>
          </a:xfrm>
          <a:prstGeom prst="rect">
            <a:avLst/>
          </a:prstGeom>
          <a:noFill/>
          <a:ln>
            <a:noFill/>
          </a:ln>
        </p:spPr>
        <p:txBody>
          <a:bodyPr anchorCtr="0" anchor="t" bIns="68575" lIns="68575" spcFirstLastPara="1" rIns="68575" wrap="square" tIns="68575">
            <a:noAutofit/>
          </a:bodyPr>
          <a:lstStyle/>
          <a:p>
            <a:pPr indent="0" lvl="0" marL="0" marR="0" rtl="0" algn="l">
              <a:lnSpc>
                <a:spcPct val="50000"/>
              </a:lnSpc>
              <a:spcBef>
                <a:spcPts val="0"/>
              </a:spcBef>
              <a:spcAft>
                <a:spcPts val="0"/>
              </a:spcAft>
              <a:buClr>
                <a:srgbClr val="000000"/>
              </a:buClr>
              <a:buSzPts val="3200"/>
              <a:buFont typeface="Arial"/>
              <a:buNone/>
            </a:pPr>
            <a:r>
              <a:rPr b="1" i="0" lang="en-GB" sz="3200" u="none" cap="none" strike="noStrike">
                <a:solidFill>
                  <a:srgbClr val="B7B7B7"/>
                </a:solidFill>
                <a:latin typeface="Poppins"/>
                <a:ea typeface="Poppins"/>
                <a:cs typeface="Poppins"/>
                <a:sym typeface="Poppins"/>
              </a:rPr>
              <a:t>. . . . . . . . . .</a:t>
            </a:r>
            <a:endParaRPr b="1" i="0" sz="3200" u="none" cap="none" strike="noStrike">
              <a:solidFill>
                <a:srgbClr val="B7B7B7"/>
              </a:solidFill>
              <a:latin typeface="Poppins"/>
              <a:ea typeface="Poppins"/>
              <a:cs typeface="Poppins"/>
              <a:sym typeface="Poppins"/>
            </a:endParaRPr>
          </a:p>
          <a:p>
            <a:pPr indent="0" lvl="0" marL="0" marR="0" rtl="0" algn="l">
              <a:lnSpc>
                <a:spcPct val="50000"/>
              </a:lnSpc>
              <a:spcBef>
                <a:spcPts val="0"/>
              </a:spcBef>
              <a:spcAft>
                <a:spcPts val="0"/>
              </a:spcAft>
              <a:buClr>
                <a:srgbClr val="000000"/>
              </a:buClr>
              <a:buSzPts val="3200"/>
              <a:buFont typeface="Arial"/>
              <a:buNone/>
            </a:pPr>
            <a:r>
              <a:rPr b="1" i="0" lang="en-GB" sz="3200" u="none" cap="none" strike="noStrike">
                <a:solidFill>
                  <a:srgbClr val="B7B7B7"/>
                </a:solidFill>
                <a:latin typeface="Poppins"/>
                <a:ea typeface="Poppins"/>
                <a:cs typeface="Poppins"/>
                <a:sym typeface="Poppins"/>
              </a:rPr>
              <a:t>. . . . . . . . . .</a:t>
            </a:r>
            <a:endParaRPr b="1" i="0" sz="3200" u="none" cap="none" strike="noStrike">
              <a:solidFill>
                <a:srgbClr val="B7B7B7"/>
              </a:solidFill>
              <a:latin typeface="Poppins"/>
              <a:ea typeface="Poppins"/>
              <a:cs typeface="Poppins"/>
              <a:sym typeface="Poppins"/>
            </a:endParaRPr>
          </a:p>
          <a:p>
            <a:pPr indent="0" lvl="0" marL="0" marR="0" rtl="0" algn="l">
              <a:lnSpc>
                <a:spcPct val="50000"/>
              </a:lnSpc>
              <a:spcBef>
                <a:spcPts val="0"/>
              </a:spcBef>
              <a:spcAft>
                <a:spcPts val="0"/>
              </a:spcAft>
              <a:buClr>
                <a:srgbClr val="000000"/>
              </a:buClr>
              <a:buSzPts val="3200"/>
              <a:buFont typeface="Arial"/>
              <a:buNone/>
            </a:pPr>
            <a:r>
              <a:rPr b="1" i="0" lang="en-GB" sz="3200" u="none" cap="none" strike="noStrike">
                <a:solidFill>
                  <a:srgbClr val="B7B7B7"/>
                </a:solidFill>
                <a:latin typeface="Poppins"/>
                <a:ea typeface="Poppins"/>
                <a:cs typeface="Poppins"/>
                <a:sym typeface="Poppins"/>
              </a:rPr>
              <a:t>. . . . . . . . . .</a:t>
            </a:r>
            <a:endParaRPr b="1" i="0" sz="3200" u="none" cap="none" strike="noStrike">
              <a:solidFill>
                <a:srgbClr val="B7B7B7"/>
              </a:solidFill>
              <a:latin typeface="Poppins"/>
              <a:ea typeface="Poppins"/>
              <a:cs typeface="Poppins"/>
              <a:sym typeface="Poppins"/>
            </a:endParaRPr>
          </a:p>
          <a:p>
            <a:pPr indent="0" lvl="0" marL="0" marR="0" rtl="0" algn="l">
              <a:lnSpc>
                <a:spcPct val="50000"/>
              </a:lnSpc>
              <a:spcBef>
                <a:spcPts val="0"/>
              </a:spcBef>
              <a:spcAft>
                <a:spcPts val="0"/>
              </a:spcAft>
              <a:buClr>
                <a:srgbClr val="000000"/>
              </a:buClr>
              <a:buSzPts val="3200"/>
              <a:buFont typeface="Arial"/>
              <a:buNone/>
            </a:pPr>
            <a:r>
              <a:rPr b="1" i="0" lang="en-GB" sz="3200" u="none" cap="none" strike="noStrike">
                <a:solidFill>
                  <a:srgbClr val="B7B7B7"/>
                </a:solidFill>
                <a:latin typeface="Poppins"/>
                <a:ea typeface="Poppins"/>
                <a:cs typeface="Poppins"/>
                <a:sym typeface="Poppins"/>
              </a:rPr>
              <a:t>. . . . . . . . . .</a:t>
            </a:r>
            <a:endParaRPr b="1" i="0" sz="3200" u="none" cap="none" strike="noStrike">
              <a:solidFill>
                <a:srgbClr val="B7B7B7"/>
              </a:solidFill>
              <a:latin typeface="Poppins"/>
              <a:ea typeface="Poppins"/>
              <a:cs typeface="Poppins"/>
              <a:sym typeface="Poppins"/>
            </a:endParaRPr>
          </a:p>
          <a:p>
            <a:pPr indent="0" lvl="0" marL="0" marR="0" rtl="0" algn="l">
              <a:lnSpc>
                <a:spcPct val="50000"/>
              </a:lnSpc>
              <a:spcBef>
                <a:spcPts val="0"/>
              </a:spcBef>
              <a:spcAft>
                <a:spcPts val="0"/>
              </a:spcAft>
              <a:buClr>
                <a:srgbClr val="000000"/>
              </a:buClr>
              <a:buSzPts val="3200"/>
              <a:buFont typeface="Arial"/>
              <a:buNone/>
            </a:pPr>
            <a:r>
              <a:rPr b="1" i="0" lang="en-GB" sz="3200" u="none" cap="none" strike="noStrike">
                <a:solidFill>
                  <a:srgbClr val="B7B7B7"/>
                </a:solidFill>
                <a:latin typeface="Poppins"/>
                <a:ea typeface="Poppins"/>
                <a:cs typeface="Poppins"/>
                <a:sym typeface="Poppins"/>
              </a:rPr>
              <a:t>. . . . . . . . . .</a:t>
            </a:r>
            <a:endParaRPr b="1" i="0" sz="3200" u="none" cap="none" strike="noStrike">
              <a:solidFill>
                <a:srgbClr val="B7B7B7"/>
              </a:solidFill>
              <a:latin typeface="Poppins"/>
              <a:ea typeface="Poppins"/>
              <a:cs typeface="Poppins"/>
              <a:sym typeface="Poppins"/>
            </a:endParaRPr>
          </a:p>
        </p:txBody>
      </p:sp>
      <p:sp>
        <p:nvSpPr>
          <p:cNvPr id="34" name="Google Shape;34;g24df0885a96_1_141"/>
          <p:cNvSpPr/>
          <p:nvPr/>
        </p:nvSpPr>
        <p:spPr>
          <a:xfrm>
            <a:off x="1105444" y="637069"/>
            <a:ext cx="480300" cy="480300"/>
          </a:xfrm>
          <a:prstGeom prst="ellipse">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 name="Google Shape;35;g24df0885a96_1_141"/>
          <p:cNvCxnSpPr/>
          <p:nvPr/>
        </p:nvCxnSpPr>
        <p:spPr>
          <a:xfrm>
            <a:off x="371250" y="4448850"/>
            <a:ext cx="8401500" cy="0"/>
          </a:xfrm>
          <a:prstGeom prst="straightConnector1">
            <a:avLst/>
          </a:prstGeom>
          <a:noFill/>
          <a:ln cap="flat" cmpd="sng" w="28575">
            <a:solidFill>
              <a:schemeClr val="accent1"/>
            </a:solidFill>
            <a:prstDash val="solid"/>
            <a:round/>
            <a:headEnd len="sm" w="sm" type="none"/>
            <a:tailEnd len="sm" w="sm" type="none"/>
          </a:ln>
        </p:spPr>
      </p:cxnSp>
      <p:sp>
        <p:nvSpPr>
          <p:cNvPr id="36" name="Google Shape;36;g24df0885a96_1_141"/>
          <p:cNvSpPr txBox="1"/>
          <p:nvPr/>
        </p:nvSpPr>
        <p:spPr>
          <a:xfrm>
            <a:off x="415688" y="4515338"/>
            <a:ext cx="2937600" cy="257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Overpass Light"/>
                <a:ea typeface="Overpass Light"/>
                <a:cs typeface="Overpass Light"/>
                <a:sym typeface="Overpass Light"/>
              </a:rPr>
              <a:t>9</a:t>
            </a:r>
            <a:r>
              <a:rPr b="0" baseline="30000" i="0" lang="en-GB" sz="1000" u="none" cap="none" strike="noStrike">
                <a:solidFill>
                  <a:schemeClr val="dk1"/>
                </a:solidFill>
                <a:latin typeface="Overpass Light"/>
                <a:ea typeface="Overpass Light"/>
                <a:cs typeface="Overpass Light"/>
                <a:sym typeface="Overpass Light"/>
              </a:rPr>
              <a:t>TH</a:t>
            </a:r>
            <a:r>
              <a:rPr b="0" i="0" lang="en-GB" sz="1000" u="none" cap="none" strike="noStrike">
                <a:solidFill>
                  <a:schemeClr val="dk1"/>
                </a:solidFill>
                <a:latin typeface="Overpass Light"/>
                <a:ea typeface="Overpass Light"/>
                <a:cs typeface="Overpass Light"/>
                <a:sym typeface="Overpass Light"/>
              </a:rPr>
              <a:t> DATA ASSOCIATE PROGRAMME AY23/24</a:t>
            </a:r>
            <a:endParaRPr b="0" i="0" sz="1000" u="none" cap="none" strike="noStrike">
              <a:solidFill>
                <a:schemeClr val="dk1"/>
              </a:solidFill>
              <a:latin typeface="Overpass Light"/>
              <a:ea typeface="Overpass Light"/>
              <a:cs typeface="Overpass Light"/>
              <a:sym typeface="Overpass Light"/>
            </a:endParaRPr>
          </a:p>
        </p:txBody>
      </p:sp>
      <p:pic>
        <p:nvPicPr>
          <p:cNvPr id="37" name="Google Shape;37;g24df0885a96_1_141"/>
          <p:cNvPicPr preferRelativeResize="0"/>
          <p:nvPr/>
        </p:nvPicPr>
        <p:blipFill rotWithShape="1">
          <a:blip r:embed="rId2">
            <a:alphaModFix/>
          </a:blip>
          <a:srcRect b="0" l="0" r="0" t="0"/>
          <a:stretch/>
        </p:blipFill>
        <p:spPr>
          <a:xfrm>
            <a:off x="6974651" y="415200"/>
            <a:ext cx="1753660" cy="665045"/>
          </a:xfrm>
          <a:prstGeom prst="rect">
            <a:avLst/>
          </a:prstGeom>
          <a:noFill/>
          <a:ln>
            <a:noFill/>
          </a:ln>
        </p:spPr>
      </p:pic>
      <p:sp>
        <p:nvSpPr>
          <p:cNvPr id="38" name="Google Shape;38;g24df0885a96_1_14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verpass Light"/>
                <a:ea typeface="Overpass Light"/>
                <a:cs typeface="Overpass Light"/>
                <a:sym typeface="Overpass Light"/>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g24df0885a96_1_141"/>
          <p:cNvSpPr/>
          <p:nvPr/>
        </p:nvSpPr>
        <p:spPr>
          <a:xfrm>
            <a:off x="8625488" y="2495175"/>
            <a:ext cx="109800" cy="109800"/>
          </a:xfrm>
          <a:prstGeom prst="ellipse">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 name="Google Shape;40;g24df0885a96_1_141"/>
          <p:cNvSpPr/>
          <p:nvPr/>
        </p:nvSpPr>
        <p:spPr>
          <a:xfrm>
            <a:off x="8635838" y="2123700"/>
            <a:ext cx="89100" cy="89100"/>
          </a:xfrm>
          <a:prstGeom prst="ellipse">
            <a:avLst/>
          </a:prstGeom>
          <a:noFill/>
          <a:ln cap="flat" cmpd="sng" w="38100">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 name="Google Shape;41;g24df0885a96_1_141"/>
          <p:cNvSpPr/>
          <p:nvPr/>
        </p:nvSpPr>
        <p:spPr>
          <a:xfrm>
            <a:off x="8635838" y="2309438"/>
            <a:ext cx="89100" cy="89100"/>
          </a:xfrm>
          <a:prstGeom prst="ellipse">
            <a:avLst/>
          </a:prstGeom>
          <a:noFill/>
          <a:ln cap="flat" cmpd="sng" w="38100">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howMasterSp="0">
  <p:cSld name="Blank_1">
    <p:spTree>
      <p:nvGrpSpPr>
        <p:cNvPr id="42" name="Shape 42"/>
        <p:cNvGrpSpPr/>
        <p:nvPr/>
      </p:nvGrpSpPr>
      <p:grpSpPr>
        <a:xfrm>
          <a:off x="0" y="0"/>
          <a:ext cx="0" cy="0"/>
          <a:chOff x="0" y="0"/>
          <a:chExt cx="0" cy="0"/>
        </a:xfrm>
      </p:grpSpPr>
      <p:sp>
        <p:nvSpPr>
          <p:cNvPr id="43" name="Google Shape;43;g24df0885a96_1_122"/>
          <p:cNvSpPr txBox="1"/>
          <p:nvPr>
            <p:ph idx="12" type="sldNum"/>
          </p:nvPr>
        </p:nvSpPr>
        <p:spPr>
          <a:xfrm>
            <a:off x="6576124" y="4512367"/>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9pPr>
          </a:lstStyle>
          <a:p>
            <a:pPr indent="0" lvl="0" marL="0" rtl="0" algn="r">
              <a:spcBef>
                <a:spcPts val="0"/>
              </a:spcBef>
              <a:spcAft>
                <a:spcPts val="0"/>
              </a:spcAft>
              <a:buNone/>
            </a:pPr>
            <a:fld id="{00000000-1234-1234-1234-123412341234}" type="slidenum">
              <a:rPr lang="en-GB"/>
              <a:t>‹#›</a:t>
            </a:fld>
            <a:endParaRPr/>
          </a:p>
        </p:txBody>
      </p:sp>
      <p:cxnSp>
        <p:nvCxnSpPr>
          <p:cNvPr id="44" name="Google Shape;44;g24df0885a96_1_122"/>
          <p:cNvCxnSpPr/>
          <p:nvPr/>
        </p:nvCxnSpPr>
        <p:spPr>
          <a:xfrm rot="10800000">
            <a:off x="1013906" y="524250"/>
            <a:ext cx="300" cy="4095000"/>
          </a:xfrm>
          <a:prstGeom prst="straightConnector1">
            <a:avLst/>
          </a:prstGeom>
          <a:noFill/>
          <a:ln cap="flat" cmpd="sng" w="19050">
            <a:solidFill>
              <a:schemeClr val="accent1"/>
            </a:solidFill>
            <a:prstDash val="solid"/>
            <a:round/>
            <a:headEnd len="sm" w="sm" type="none"/>
            <a:tailEnd len="sm" w="sm" type="none"/>
          </a:ln>
        </p:spPr>
      </p:cxnSp>
      <p:grpSp>
        <p:nvGrpSpPr>
          <p:cNvPr id="45" name="Google Shape;45;g24df0885a96_1_122"/>
          <p:cNvGrpSpPr/>
          <p:nvPr/>
        </p:nvGrpSpPr>
        <p:grpSpPr>
          <a:xfrm>
            <a:off x="238069" y="524250"/>
            <a:ext cx="537075" cy="4095000"/>
            <a:chOff x="296925" y="699000"/>
            <a:chExt cx="716099" cy="5460000"/>
          </a:xfrm>
        </p:grpSpPr>
        <p:pic>
          <p:nvPicPr>
            <p:cNvPr id="46" name="Google Shape;46;g24df0885a96_1_122"/>
            <p:cNvPicPr preferRelativeResize="0"/>
            <p:nvPr/>
          </p:nvPicPr>
          <p:blipFill rotWithShape="1">
            <a:blip r:embed="rId2">
              <a:alphaModFix/>
            </a:blip>
            <a:srcRect b="0" l="0" r="0" t="0"/>
            <a:stretch/>
          </p:blipFill>
          <p:spPr>
            <a:xfrm>
              <a:off x="296925" y="699000"/>
              <a:ext cx="716099" cy="716099"/>
            </a:xfrm>
            <a:prstGeom prst="rect">
              <a:avLst/>
            </a:prstGeom>
            <a:noFill/>
            <a:ln>
              <a:noFill/>
            </a:ln>
          </p:spPr>
        </p:pic>
        <p:sp>
          <p:nvSpPr>
            <p:cNvPr id="47" name="Google Shape;47;g24df0885a96_1_122"/>
            <p:cNvSpPr txBox="1"/>
            <p:nvPr/>
          </p:nvSpPr>
          <p:spPr>
            <a:xfrm rot="-5400000">
              <a:off x="-1380975" y="3980100"/>
              <a:ext cx="4071900" cy="2859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dk1"/>
                  </a:solidFill>
                  <a:latin typeface="Overpass Light"/>
                  <a:ea typeface="Overpass Light"/>
                  <a:cs typeface="Overpass Light"/>
                  <a:sym typeface="Overpass Light"/>
                </a:rPr>
                <a:t>SMU BIA 9</a:t>
              </a:r>
              <a:r>
                <a:rPr b="0" baseline="30000" i="0" lang="en-GB" sz="600" u="none" cap="none" strike="noStrike">
                  <a:solidFill>
                    <a:schemeClr val="dk1"/>
                  </a:solidFill>
                  <a:latin typeface="Overpass Light"/>
                  <a:ea typeface="Overpass Light"/>
                  <a:cs typeface="Overpass Light"/>
                  <a:sym typeface="Overpass Light"/>
                </a:rPr>
                <a:t>TH</a:t>
              </a:r>
              <a:r>
                <a:rPr b="0" i="0" lang="en-GB" sz="600" u="none" cap="none" strike="noStrike">
                  <a:solidFill>
                    <a:schemeClr val="dk1"/>
                  </a:solidFill>
                  <a:latin typeface="Overpass Light"/>
                  <a:ea typeface="Overpass Light"/>
                  <a:cs typeface="Overpass Light"/>
                  <a:sym typeface="Overpass Light"/>
                </a:rPr>
                <a:t> DATA ASSOCIATE PROGRAMME AY23/24</a:t>
              </a:r>
              <a:endParaRPr b="0" i="0" sz="600" u="none" cap="none" strike="noStrike">
                <a:solidFill>
                  <a:schemeClr val="dk1"/>
                </a:solidFill>
                <a:latin typeface="Overpass Light"/>
                <a:ea typeface="Overpass Light"/>
                <a:cs typeface="Overpass Light"/>
                <a:sym typeface="Overpas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Overpass Light"/>
                <a:ea typeface="Overpass Light"/>
                <a:cs typeface="Overpass Light"/>
                <a:sym typeface="Overpas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Overpass Light"/>
                <a:ea typeface="Overpass Light"/>
                <a:cs typeface="Overpass Light"/>
                <a:sym typeface="Overpass Light"/>
              </a:endParaRPr>
            </a:p>
          </p:txBody>
        </p:sp>
      </p:grpSp>
      <p:sp>
        <p:nvSpPr>
          <p:cNvPr id="48" name="Google Shape;48;g24df0885a96_1_122"/>
          <p:cNvSpPr txBox="1"/>
          <p:nvPr>
            <p:ph type="title"/>
          </p:nvPr>
        </p:nvSpPr>
        <p:spPr>
          <a:xfrm>
            <a:off x="1376681" y="528169"/>
            <a:ext cx="3742200" cy="145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4500"/>
              <a:buFont typeface="Cormorant Garamond"/>
              <a:buNone/>
              <a:defRPr b="1" sz="4500">
                <a:latin typeface="Cormorant Garamond"/>
                <a:ea typeface="Cormorant Garamond"/>
                <a:cs typeface="Cormorant Garamond"/>
                <a:sym typeface="Cormorant Garamon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g24df0885a96_1_122"/>
          <p:cNvSpPr txBox="1"/>
          <p:nvPr>
            <p:ph idx="1" type="body"/>
          </p:nvPr>
        </p:nvSpPr>
        <p:spPr>
          <a:xfrm>
            <a:off x="1467338" y="3160388"/>
            <a:ext cx="3742200" cy="14589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1pPr>
            <a:lvl2pPr indent="-298450" lvl="1" marL="9144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2pPr>
            <a:lvl3pPr indent="-298450" lvl="2" marL="13716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3pPr>
            <a:lvl4pPr indent="-298450" lvl="3" marL="18288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4pPr>
            <a:lvl5pPr indent="-298450" lvl="4" marL="22860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5pPr>
            <a:lvl6pPr indent="-298450" lvl="5" marL="27432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6pPr>
            <a:lvl7pPr indent="-298450" lvl="6" marL="32004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7pPr>
            <a:lvl8pPr indent="-298450" lvl="7" marL="36576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8pPr>
            <a:lvl9pPr indent="-298450" lvl="8" marL="41148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9pPr>
          </a:lstStyle>
          <a:p/>
        </p:txBody>
      </p:sp>
      <p:sp>
        <p:nvSpPr>
          <p:cNvPr id="50" name="Google Shape;50;g24df0885a96_1_122"/>
          <p:cNvSpPr txBox="1"/>
          <p:nvPr>
            <p:ph idx="2" type="subTitle"/>
          </p:nvPr>
        </p:nvSpPr>
        <p:spPr>
          <a:xfrm>
            <a:off x="1467338" y="2794931"/>
            <a:ext cx="37422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Font typeface="Cormorant Garamond"/>
              <a:buNone/>
              <a:defRPr b="1" sz="1400">
                <a:latin typeface="Cormorant Garamond"/>
                <a:ea typeface="Cormorant Garamond"/>
                <a:cs typeface="Cormorant Garamond"/>
                <a:sym typeface="Cormorant Garamond"/>
              </a:defRPr>
            </a:lvl1pPr>
            <a:lvl2pPr lvl="1" algn="l">
              <a:lnSpc>
                <a:spcPct val="100000"/>
              </a:lnSpc>
              <a:spcBef>
                <a:spcPts val="0"/>
              </a:spcBef>
              <a:spcAft>
                <a:spcPts val="0"/>
              </a:spcAft>
              <a:buSzPts val="900"/>
              <a:buNone/>
              <a:defRPr sz="1200"/>
            </a:lvl2pPr>
            <a:lvl3pPr lvl="2" algn="l">
              <a:lnSpc>
                <a:spcPct val="100000"/>
              </a:lnSpc>
              <a:spcBef>
                <a:spcPts val="0"/>
              </a:spcBef>
              <a:spcAft>
                <a:spcPts val="0"/>
              </a:spcAft>
              <a:buSzPts val="900"/>
              <a:buNone/>
              <a:defRPr sz="1200"/>
            </a:lvl3pPr>
            <a:lvl4pPr lvl="3" algn="l">
              <a:lnSpc>
                <a:spcPct val="100000"/>
              </a:lnSpc>
              <a:spcBef>
                <a:spcPts val="0"/>
              </a:spcBef>
              <a:spcAft>
                <a:spcPts val="0"/>
              </a:spcAft>
              <a:buSzPts val="900"/>
              <a:buNone/>
              <a:defRPr sz="1200"/>
            </a:lvl4pPr>
            <a:lvl5pPr lvl="4" algn="l">
              <a:lnSpc>
                <a:spcPct val="100000"/>
              </a:lnSpc>
              <a:spcBef>
                <a:spcPts val="0"/>
              </a:spcBef>
              <a:spcAft>
                <a:spcPts val="0"/>
              </a:spcAft>
              <a:buSzPts val="900"/>
              <a:buNone/>
              <a:defRPr sz="1200"/>
            </a:lvl5pPr>
            <a:lvl6pPr lvl="5" algn="l">
              <a:lnSpc>
                <a:spcPct val="100000"/>
              </a:lnSpc>
              <a:spcBef>
                <a:spcPts val="0"/>
              </a:spcBef>
              <a:spcAft>
                <a:spcPts val="0"/>
              </a:spcAft>
              <a:buSzPts val="900"/>
              <a:buNone/>
              <a:defRPr sz="1200"/>
            </a:lvl6pPr>
            <a:lvl7pPr lvl="6" algn="l">
              <a:lnSpc>
                <a:spcPct val="100000"/>
              </a:lnSpc>
              <a:spcBef>
                <a:spcPts val="0"/>
              </a:spcBef>
              <a:spcAft>
                <a:spcPts val="0"/>
              </a:spcAft>
              <a:buSzPts val="900"/>
              <a:buNone/>
              <a:defRPr sz="1200"/>
            </a:lvl7pPr>
            <a:lvl8pPr lvl="7" algn="l">
              <a:lnSpc>
                <a:spcPct val="100000"/>
              </a:lnSpc>
              <a:spcBef>
                <a:spcPts val="0"/>
              </a:spcBef>
              <a:spcAft>
                <a:spcPts val="0"/>
              </a:spcAft>
              <a:buSzPts val="900"/>
              <a:buNone/>
              <a:defRPr sz="1200"/>
            </a:lvl8pPr>
            <a:lvl9pPr lvl="8" algn="l">
              <a:lnSpc>
                <a:spcPct val="100000"/>
              </a:lnSpc>
              <a:spcBef>
                <a:spcPts val="0"/>
              </a:spcBef>
              <a:spcAft>
                <a:spcPts val="0"/>
              </a:spcAft>
              <a:buSzPts val="900"/>
              <a:buNone/>
              <a:defRPr sz="1200"/>
            </a:lvl9pPr>
          </a:lstStyle>
          <a:p/>
        </p:txBody>
      </p:sp>
      <p:sp>
        <p:nvSpPr>
          <p:cNvPr id="51" name="Google Shape;51;g24df0885a96_1_122"/>
          <p:cNvSpPr/>
          <p:nvPr/>
        </p:nvSpPr>
        <p:spPr>
          <a:xfrm>
            <a:off x="8625488" y="2495175"/>
            <a:ext cx="109800" cy="109800"/>
          </a:xfrm>
          <a:prstGeom prst="ellipse">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 name="Google Shape;52;g24df0885a96_1_122"/>
          <p:cNvSpPr/>
          <p:nvPr/>
        </p:nvSpPr>
        <p:spPr>
          <a:xfrm>
            <a:off x="8635838" y="2123700"/>
            <a:ext cx="89100" cy="89100"/>
          </a:xfrm>
          <a:prstGeom prst="ellipse">
            <a:avLst/>
          </a:prstGeom>
          <a:noFill/>
          <a:ln cap="flat" cmpd="sng" w="38100">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 name="Google Shape;53;g24df0885a96_1_122"/>
          <p:cNvSpPr/>
          <p:nvPr/>
        </p:nvSpPr>
        <p:spPr>
          <a:xfrm>
            <a:off x="8635838" y="2309438"/>
            <a:ext cx="89100" cy="89100"/>
          </a:xfrm>
          <a:prstGeom prst="ellipse">
            <a:avLst/>
          </a:prstGeom>
          <a:noFill/>
          <a:ln cap="flat" cmpd="sng" w="38100">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 Only">
    <p:spTree>
      <p:nvGrpSpPr>
        <p:cNvPr id="54" name="Shape 54"/>
        <p:cNvGrpSpPr/>
        <p:nvPr/>
      </p:nvGrpSpPr>
      <p:grpSpPr>
        <a:xfrm>
          <a:off x="0" y="0"/>
          <a:ext cx="0" cy="0"/>
          <a:chOff x="0" y="0"/>
          <a:chExt cx="0" cy="0"/>
        </a:xfrm>
      </p:grpSpPr>
      <p:sp>
        <p:nvSpPr>
          <p:cNvPr id="55" name="Google Shape;55;g24df0885a96_1_107"/>
          <p:cNvSpPr txBox="1"/>
          <p:nvPr>
            <p:ph idx="1" type="subTitle"/>
          </p:nvPr>
        </p:nvSpPr>
        <p:spPr>
          <a:xfrm>
            <a:off x="1900800" y="2350013"/>
            <a:ext cx="5342400" cy="443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300"/>
              <a:buNone/>
              <a:defRPr sz="2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56" name="Google Shape;56;g24df0885a96_1_107"/>
          <p:cNvPicPr preferRelativeResize="0"/>
          <p:nvPr/>
        </p:nvPicPr>
        <p:blipFill rotWithShape="1">
          <a:blip r:embed="rId2">
            <a:alphaModFix/>
          </a:blip>
          <a:srcRect b="0" l="0" r="0" t="0"/>
          <a:stretch/>
        </p:blipFill>
        <p:spPr>
          <a:xfrm>
            <a:off x="8235675" y="433631"/>
            <a:ext cx="537075" cy="537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ddle" showMasterSp="0">
  <p:cSld name="Blank">
    <p:spTree>
      <p:nvGrpSpPr>
        <p:cNvPr id="57" name="Shape 57"/>
        <p:cNvGrpSpPr/>
        <p:nvPr/>
      </p:nvGrpSpPr>
      <p:grpSpPr>
        <a:xfrm>
          <a:off x="0" y="0"/>
          <a:ext cx="0" cy="0"/>
          <a:chOff x="0" y="0"/>
          <a:chExt cx="0" cy="0"/>
        </a:xfrm>
      </p:grpSpPr>
      <p:sp>
        <p:nvSpPr>
          <p:cNvPr id="58" name="Google Shape;58;g24df0885a96_1_110"/>
          <p:cNvSpPr txBox="1"/>
          <p:nvPr>
            <p:ph idx="12" type="sldNum"/>
          </p:nvPr>
        </p:nvSpPr>
        <p:spPr>
          <a:xfrm>
            <a:off x="6576124" y="4512367"/>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9pPr>
          </a:lstStyle>
          <a:p>
            <a:pPr indent="0" lvl="0" marL="0" rtl="0" algn="r">
              <a:spcBef>
                <a:spcPts val="0"/>
              </a:spcBef>
              <a:spcAft>
                <a:spcPts val="0"/>
              </a:spcAft>
              <a:buNone/>
            </a:pPr>
            <a:fld id="{00000000-1234-1234-1234-123412341234}" type="slidenum">
              <a:rPr lang="en-GB"/>
              <a:t>‹#›</a:t>
            </a:fld>
            <a:endParaRPr/>
          </a:p>
        </p:txBody>
      </p:sp>
      <p:cxnSp>
        <p:nvCxnSpPr>
          <p:cNvPr id="59" name="Google Shape;59;g24df0885a96_1_110"/>
          <p:cNvCxnSpPr/>
          <p:nvPr/>
        </p:nvCxnSpPr>
        <p:spPr>
          <a:xfrm rot="10800000">
            <a:off x="1013906" y="524250"/>
            <a:ext cx="300" cy="4095000"/>
          </a:xfrm>
          <a:prstGeom prst="straightConnector1">
            <a:avLst/>
          </a:prstGeom>
          <a:noFill/>
          <a:ln cap="flat" cmpd="sng" w="19050">
            <a:solidFill>
              <a:schemeClr val="accent1"/>
            </a:solidFill>
            <a:prstDash val="solid"/>
            <a:round/>
            <a:headEnd len="sm" w="sm" type="none"/>
            <a:tailEnd len="sm" w="sm" type="none"/>
          </a:ln>
        </p:spPr>
      </p:cxnSp>
      <p:grpSp>
        <p:nvGrpSpPr>
          <p:cNvPr id="60" name="Google Shape;60;g24df0885a96_1_110"/>
          <p:cNvGrpSpPr/>
          <p:nvPr/>
        </p:nvGrpSpPr>
        <p:grpSpPr>
          <a:xfrm>
            <a:off x="238069" y="524250"/>
            <a:ext cx="537075" cy="4095000"/>
            <a:chOff x="296925" y="699000"/>
            <a:chExt cx="716099" cy="5460000"/>
          </a:xfrm>
        </p:grpSpPr>
        <p:pic>
          <p:nvPicPr>
            <p:cNvPr id="61" name="Google Shape;61;g24df0885a96_1_110"/>
            <p:cNvPicPr preferRelativeResize="0"/>
            <p:nvPr/>
          </p:nvPicPr>
          <p:blipFill rotWithShape="1">
            <a:blip r:embed="rId2">
              <a:alphaModFix/>
            </a:blip>
            <a:srcRect b="0" l="0" r="0" t="0"/>
            <a:stretch/>
          </p:blipFill>
          <p:spPr>
            <a:xfrm>
              <a:off x="296925" y="699000"/>
              <a:ext cx="716099" cy="716099"/>
            </a:xfrm>
            <a:prstGeom prst="rect">
              <a:avLst/>
            </a:prstGeom>
            <a:noFill/>
            <a:ln>
              <a:noFill/>
            </a:ln>
          </p:spPr>
        </p:pic>
        <p:sp>
          <p:nvSpPr>
            <p:cNvPr id="62" name="Google Shape;62;g24df0885a96_1_110"/>
            <p:cNvSpPr txBox="1"/>
            <p:nvPr/>
          </p:nvSpPr>
          <p:spPr>
            <a:xfrm rot="-5400000">
              <a:off x="-1380975" y="3980100"/>
              <a:ext cx="4071900" cy="2859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dk1"/>
                  </a:solidFill>
                  <a:latin typeface="Overpass Light"/>
                  <a:ea typeface="Overpass Light"/>
                  <a:cs typeface="Overpass Light"/>
                  <a:sym typeface="Overpass Light"/>
                </a:rPr>
                <a:t>SMU BIA 9</a:t>
              </a:r>
              <a:r>
                <a:rPr b="0" baseline="30000" i="0" lang="en-GB" sz="600" u="none" cap="none" strike="noStrike">
                  <a:solidFill>
                    <a:schemeClr val="dk1"/>
                  </a:solidFill>
                  <a:latin typeface="Overpass Light"/>
                  <a:ea typeface="Overpass Light"/>
                  <a:cs typeface="Overpass Light"/>
                  <a:sym typeface="Overpass Light"/>
                </a:rPr>
                <a:t>TH</a:t>
              </a:r>
              <a:r>
                <a:rPr b="0" i="0" lang="en-GB" sz="600" u="none" cap="none" strike="noStrike">
                  <a:solidFill>
                    <a:schemeClr val="dk1"/>
                  </a:solidFill>
                  <a:latin typeface="Overpass Light"/>
                  <a:ea typeface="Overpass Light"/>
                  <a:cs typeface="Overpass Light"/>
                  <a:sym typeface="Overpass Light"/>
                </a:rPr>
                <a:t> DATA ASSOCIATE PROGRAMME AY23/24</a:t>
              </a:r>
              <a:endParaRPr b="0" i="0" sz="600" u="none" cap="none" strike="noStrike">
                <a:solidFill>
                  <a:schemeClr val="dk1"/>
                </a:solidFill>
                <a:latin typeface="Overpass Light"/>
                <a:ea typeface="Overpass Light"/>
                <a:cs typeface="Overpass Light"/>
                <a:sym typeface="Overpas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Overpass Light"/>
                <a:ea typeface="Overpass Light"/>
                <a:cs typeface="Overpass Light"/>
                <a:sym typeface="Overpass Light"/>
              </a:endParaRPr>
            </a:p>
          </p:txBody>
        </p:sp>
      </p:grpSp>
      <p:sp>
        <p:nvSpPr>
          <p:cNvPr id="63" name="Google Shape;63;g24df0885a96_1_110"/>
          <p:cNvSpPr txBox="1"/>
          <p:nvPr>
            <p:ph type="title"/>
          </p:nvPr>
        </p:nvSpPr>
        <p:spPr>
          <a:xfrm>
            <a:off x="1376681" y="528169"/>
            <a:ext cx="3742200" cy="145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4500"/>
              <a:buFont typeface="Cormorant Garamond"/>
              <a:buNone/>
              <a:defRPr b="1" sz="4500">
                <a:latin typeface="Cormorant Garamond"/>
                <a:ea typeface="Cormorant Garamond"/>
                <a:cs typeface="Cormorant Garamond"/>
                <a:sym typeface="Cormorant Garamon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g24df0885a96_1_110"/>
          <p:cNvSpPr txBox="1"/>
          <p:nvPr>
            <p:ph idx="1" type="body"/>
          </p:nvPr>
        </p:nvSpPr>
        <p:spPr>
          <a:xfrm>
            <a:off x="1467338" y="3160388"/>
            <a:ext cx="3742200" cy="14589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1pPr>
            <a:lvl2pPr indent="-298450" lvl="1" marL="9144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2pPr>
            <a:lvl3pPr indent="-298450" lvl="2" marL="13716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3pPr>
            <a:lvl4pPr indent="-298450" lvl="3" marL="18288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4pPr>
            <a:lvl5pPr indent="-298450" lvl="4" marL="22860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5pPr>
            <a:lvl6pPr indent="-298450" lvl="5" marL="27432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6pPr>
            <a:lvl7pPr indent="-298450" lvl="6" marL="32004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7pPr>
            <a:lvl8pPr indent="-298450" lvl="7" marL="36576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8pPr>
            <a:lvl9pPr indent="-298450" lvl="8" marL="4114800" algn="l">
              <a:lnSpc>
                <a:spcPct val="100000"/>
              </a:lnSpc>
              <a:spcBef>
                <a:spcPts val="0"/>
              </a:spcBef>
              <a:spcAft>
                <a:spcPts val="0"/>
              </a:spcAft>
              <a:buSzPts val="1100"/>
              <a:buFont typeface="Overpass Light"/>
              <a:buChar char="■"/>
              <a:defRPr sz="1100">
                <a:latin typeface="Overpass Light"/>
                <a:ea typeface="Overpass Light"/>
                <a:cs typeface="Overpass Light"/>
                <a:sym typeface="Overpass Light"/>
              </a:defRPr>
            </a:lvl9pPr>
          </a:lstStyle>
          <a:p/>
        </p:txBody>
      </p:sp>
      <p:sp>
        <p:nvSpPr>
          <p:cNvPr id="65" name="Google Shape;65;g24df0885a96_1_110"/>
          <p:cNvSpPr txBox="1"/>
          <p:nvPr>
            <p:ph idx="2" type="subTitle"/>
          </p:nvPr>
        </p:nvSpPr>
        <p:spPr>
          <a:xfrm>
            <a:off x="1467338" y="2794931"/>
            <a:ext cx="37422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Font typeface="Cormorant Garamond"/>
              <a:buNone/>
              <a:defRPr b="1" sz="1400">
                <a:latin typeface="Cormorant Garamond"/>
                <a:ea typeface="Cormorant Garamond"/>
                <a:cs typeface="Cormorant Garamond"/>
                <a:sym typeface="Cormorant Garamond"/>
              </a:defRPr>
            </a:lvl1pPr>
            <a:lvl2pPr lvl="1" algn="l">
              <a:lnSpc>
                <a:spcPct val="100000"/>
              </a:lnSpc>
              <a:spcBef>
                <a:spcPts val="0"/>
              </a:spcBef>
              <a:spcAft>
                <a:spcPts val="0"/>
              </a:spcAft>
              <a:buSzPts val="900"/>
              <a:buNone/>
              <a:defRPr sz="1200"/>
            </a:lvl2pPr>
            <a:lvl3pPr lvl="2" algn="l">
              <a:lnSpc>
                <a:spcPct val="100000"/>
              </a:lnSpc>
              <a:spcBef>
                <a:spcPts val="0"/>
              </a:spcBef>
              <a:spcAft>
                <a:spcPts val="0"/>
              </a:spcAft>
              <a:buSzPts val="900"/>
              <a:buNone/>
              <a:defRPr sz="1200"/>
            </a:lvl3pPr>
            <a:lvl4pPr lvl="3" algn="l">
              <a:lnSpc>
                <a:spcPct val="100000"/>
              </a:lnSpc>
              <a:spcBef>
                <a:spcPts val="0"/>
              </a:spcBef>
              <a:spcAft>
                <a:spcPts val="0"/>
              </a:spcAft>
              <a:buSzPts val="900"/>
              <a:buNone/>
              <a:defRPr sz="1200"/>
            </a:lvl4pPr>
            <a:lvl5pPr lvl="4" algn="l">
              <a:lnSpc>
                <a:spcPct val="100000"/>
              </a:lnSpc>
              <a:spcBef>
                <a:spcPts val="0"/>
              </a:spcBef>
              <a:spcAft>
                <a:spcPts val="0"/>
              </a:spcAft>
              <a:buSzPts val="900"/>
              <a:buNone/>
              <a:defRPr sz="1200"/>
            </a:lvl5pPr>
            <a:lvl6pPr lvl="5" algn="l">
              <a:lnSpc>
                <a:spcPct val="100000"/>
              </a:lnSpc>
              <a:spcBef>
                <a:spcPts val="0"/>
              </a:spcBef>
              <a:spcAft>
                <a:spcPts val="0"/>
              </a:spcAft>
              <a:buSzPts val="900"/>
              <a:buNone/>
              <a:defRPr sz="1200"/>
            </a:lvl6pPr>
            <a:lvl7pPr lvl="6" algn="l">
              <a:lnSpc>
                <a:spcPct val="100000"/>
              </a:lnSpc>
              <a:spcBef>
                <a:spcPts val="0"/>
              </a:spcBef>
              <a:spcAft>
                <a:spcPts val="0"/>
              </a:spcAft>
              <a:buSzPts val="900"/>
              <a:buNone/>
              <a:defRPr sz="1200"/>
            </a:lvl7pPr>
            <a:lvl8pPr lvl="7" algn="l">
              <a:lnSpc>
                <a:spcPct val="100000"/>
              </a:lnSpc>
              <a:spcBef>
                <a:spcPts val="0"/>
              </a:spcBef>
              <a:spcAft>
                <a:spcPts val="0"/>
              </a:spcAft>
              <a:buSzPts val="900"/>
              <a:buNone/>
              <a:defRPr sz="1200"/>
            </a:lvl8pPr>
            <a:lvl9pPr lvl="8" algn="l">
              <a:lnSpc>
                <a:spcPct val="100000"/>
              </a:lnSpc>
              <a:spcBef>
                <a:spcPts val="0"/>
              </a:spcBef>
              <a:spcAft>
                <a:spcPts val="0"/>
              </a:spcAft>
              <a:buSzPts val="900"/>
              <a:buNone/>
              <a:defRPr sz="1200"/>
            </a:lvl9pPr>
          </a:lstStyle>
          <a:p/>
        </p:txBody>
      </p:sp>
      <p:sp>
        <p:nvSpPr>
          <p:cNvPr id="66" name="Google Shape;66;g24df0885a96_1_110"/>
          <p:cNvSpPr/>
          <p:nvPr/>
        </p:nvSpPr>
        <p:spPr>
          <a:xfrm>
            <a:off x="8625488" y="2266575"/>
            <a:ext cx="109800" cy="109800"/>
          </a:xfrm>
          <a:prstGeom prst="ellipse">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 name="Google Shape;67;g24df0885a96_1_110"/>
          <p:cNvSpPr/>
          <p:nvPr/>
        </p:nvSpPr>
        <p:spPr>
          <a:xfrm>
            <a:off x="8632350" y="2072963"/>
            <a:ext cx="89100" cy="89100"/>
          </a:xfrm>
          <a:prstGeom prst="ellipse">
            <a:avLst/>
          </a:prstGeom>
          <a:noFill/>
          <a:ln cap="flat" cmpd="sng" w="38100">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 name="Google Shape;68;g24df0885a96_1_110"/>
          <p:cNvSpPr/>
          <p:nvPr/>
        </p:nvSpPr>
        <p:spPr>
          <a:xfrm>
            <a:off x="8635838" y="2480888"/>
            <a:ext cx="89100" cy="89100"/>
          </a:xfrm>
          <a:prstGeom prst="ellipse">
            <a:avLst/>
          </a:prstGeom>
          <a:noFill/>
          <a:ln cap="flat" cmpd="sng" w="38100">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9" name="Shape 69"/>
        <p:cNvGrpSpPr/>
        <p:nvPr/>
      </p:nvGrpSpPr>
      <p:grpSpPr>
        <a:xfrm>
          <a:off x="0" y="0"/>
          <a:ext cx="0" cy="0"/>
          <a:chOff x="0" y="0"/>
          <a:chExt cx="0" cy="0"/>
        </a:xfrm>
      </p:grpSpPr>
      <p:sp>
        <p:nvSpPr>
          <p:cNvPr id="70" name="Google Shape;70;g24df0885a96_1_153"/>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4500"/>
              <a:buNone/>
              <a:defRPr b="0" i="0" sz="32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g24df0885a96_1_153"/>
          <p:cNvSpPr txBox="1"/>
          <p:nvPr>
            <p:ph idx="1" type="body"/>
          </p:nvPr>
        </p:nvSpPr>
        <p:spPr>
          <a:xfrm>
            <a:off x="457200" y="1183005"/>
            <a:ext cx="3977700" cy="339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2" name="Google Shape;72;g24df0885a96_1_153"/>
          <p:cNvSpPr txBox="1"/>
          <p:nvPr>
            <p:ph idx="2" type="body"/>
          </p:nvPr>
        </p:nvSpPr>
        <p:spPr>
          <a:xfrm>
            <a:off x="4709160" y="1183005"/>
            <a:ext cx="3977700" cy="339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3" name="Google Shape;73;g24df0885a96_1_153"/>
          <p:cNvSpPr txBox="1"/>
          <p:nvPr>
            <p:ph idx="12" type="sldNum"/>
          </p:nvPr>
        </p:nvSpPr>
        <p:spPr>
          <a:xfrm>
            <a:off x="6576124" y="4512367"/>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5" name="Shape 5"/>
        <p:cNvGrpSpPr/>
        <p:nvPr/>
      </p:nvGrpSpPr>
      <p:grpSpPr>
        <a:xfrm>
          <a:off x="0" y="0"/>
          <a:ext cx="0" cy="0"/>
          <a:chOff x="0" y="0"/>
          <a:chExt cx="0" cy="0"/>
        </a:xfrm>
      </p:grpSpPr>
      <p:sp>
        <p:nvSpPr>
          <p:cNvPr id="6" name="Google Shape;6;g24df0885a96_1_89"/>
          <p:cNvSpPr/>
          <p:nvPr/>
        </p:nvSpPr>
        <p:spPr>
          <a:xfrm>
            <a:off x="161363" y="137156"/>
            <a:ext cx="8850000" cy="4847400"/>
          </a:xfrm>
          <a:prstGeom prst="rect">
            <a:avLst/>
          </a:prstGeom>
          <a:noFill/>
          <a:ln cap="flat" cmpd="sng" w="12700">
            <a:solidFill>
              <a:srgbClr val="FFFFFF"/>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7" name="Google Shape;7;g24df0885a96_1_89"/>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4500"/>
              <a:buFont typeface="Cormorant Garamond"/>
              <a:buNone/>
              <a:defRPr b="1" i="0" sz="4500" u="none" cap="none" strike="noStrike">
                <a:solidFill>
                  <a:schemeClr val="dk1"/>
                </a:solidFill>
                <a:latin typeface="Cormorant Garamond"/>
                <a:ea typeface="Cormorant Garamond"/>
                <a:cs typeface="Cormorant Garamond"/>
                <a:sym typeface="Cormorant Garamond"/>
              </a:defRPr>
            </a:lvl1pPr>
            <a:lvl2pPr lvl="1" marR="0" rtl="0" algn="l">
              <a:lnSpc>
                <a:spcPct val="100000"/>
              </a:lnSpc>
              <a:spcBef>
                <a:spcPts val="0"/>
              </a:spcBef>
              <a:spcAft>
                <a:spcPts val="0"/>
              </a:spcAft>
              <a:buClr>
                <a:schemeClr val="dk1"/>
              </a:buClr>
              <a:buSzPts val="1100"/>
              <a:buFont typeface="Cormorant Garamond"/>
              <a:buNone/>
              <a:defRPr b="1" i="0" sz="1400" u="none" cap="none" strike="noStrike">
                <a:solidFill>
                  <a:schemeClr val="dk1"/>
                </a:solidFill>
                <a:latin typeface="Cormorant Garamond"/>
                <a:ea typeface="Cormorant Garamond"/>
                <a:cs typeface="Cormorant Garamond"/>
                <a:sym typeface="Cormorant Garamond"/>
              </a:defRPr>
            </a:lvl2pPr>
            <a:lvl3pPr lvl="2" marR="0" rtl="0" algn="l">
              <a:lnSpc>
                <a:spcPct val="100000"/>
              </a:lnSpc>
              <a:spcBef>
                <a:spcPts val="0"/>
              </a:spcBef>
              <a:spcAft>
                <a:spcPts val="0"/>
              </a:spcAft>
              <a:buClr>
                <a:schemeClr val="dk1"/>
              </a:buClr>
              <a:buSzPts val="1100"/>
              <a:buFont typeface="Cormorant Garamond"/>
              <a:buNone/>
              <a:defRPr b="1" i="0" sz="1400" u="none" cap="none" strike="noStrike">
                <a:solidFill>
                  <a:schemeClr val="dk1"/>
                </a:solidFill>
                <a:latin typeface="Cormorant Garamond"/>
                <a:ea typeface="Cormorant Garamond"/>
                <a:cs typeface="Cormorant Garamond"/>
                <a:sym typeface="Cormorant Garamond"/>
              </a:defRPr>
            </a:lvl3pPr>
            <a:lvl4pPr lvl="3" marR="0" rtl="0" algn="l">
              <a:lnSpc>
                <a:spcPct val="100000"/>
              </a:lnSpc>
              <a:spcBef>
                <a:spcPts val="0"/>
              </a:spcBef>
              <a:spcAft>
                <a:spcPts val="0"/>
              </a:spcAft>
              <a:buClr>
                <a:schemeClr val="dk1"/>
              </a:buClr>
              <a:buSzPts val="1100"/>
              <a:buFont typeface="Cormorant Garamond"/>
              <a:buNone/>
              <a:defRPr b="1" i="0" sz="1400" u="none" cap="none" strike="noStrike">
                <a:solidFill>
                  <a:schemeClr val="dk1"/>
                </a:solidFill>
                <a:latin typeface="Cormorant Garamond"/>
                <a:ea typeface="Cormorant Garamond"/>
                <a:cs typeface="Cormorant Garamond"/>
                <a:sym typeface="Cormorant Garamond"/>
              </a:defRPr>
            </a:lvl4pPr>
            <a:lvl5pPr lvl="4" marR="0" rtl="0" algn="l">
              <a:lnSpc>
                <a:spcPct val="100000"/>
              </a:lnSpc>
              <a:spcBef>
                <a:spcPts val="0"/>
              </a:spcBef>
              <a:spcAft>
                <a:spcPts val="0"/>
              </a:spcAft>
              <a:buClr>
                <a:schemeClr val="dk1"/>
              </a:buClr>
              <a:buSzPts val="1100"/>
              <a:buFont typeface="Cormorant Garamond"/>
              <a:buNone/>
              <a:defRPr b="1" i="0" sz="1400" u="none" cap="none" strike="noStrike">
                <a:solidFill>
                  <a:schemeClr val="dk1"/>
                </a:solidFill>
                <a:latin typeface="Cormorant Garamond"/>
                <a:ea typeface="Cormorant Garamond"/>
                <a:cs typeface="Cormorant Garamond"/>
                <a:sym typeface="Cormorant Garamond"/>
              </a:defRPr>
            </a:lvl5pPr>
            <a:lvl6pPr lvl="5" marR="0" rtl="0" algn="l">
              <a:lnSpc>
                <a:spcPct val="100000"/>
              </a:lnSpc>
              <a:spcBef>
                <a:spcPts val="0"/>
              </a:spcBef>
              <a:spcAft>
                <a:spcPts val="0"/>
              </a:spcAft>
              <a:buClr>
                <a:schemeClr val="dk1"/>
              </a:buClr>
              <a:buSzPts val="1100"/>
              <a:buFont typeface="Cormorant Garamond"/>
              <a:buNone/>
              <a:defRPr b="1" i="0" sz="1400" u="none" cap="none" strike="noStrike">
                <a:solidFill>
                  <a:schemeClr val="dk1"/>
                </a:solidFill>
                <a:latin typeface="Cormorant Garamond"/>
                <a:ea typeface="Cormorant Garamond"/>
                <a:cs typeface="Cormorant Garamond"/>
                <a:sym typeface="Cormorant Garamond"/>
              </a:defRPr>
            </a:lvl6pPr>
            <a:lvl7pPr lvl="6" marR="0" rtl="0" algn="l">
              <a:lnSpc>
                <a:spcPct val="100000"/>
              </a:lnSpc>
              <a:spcBef>
                <a:spcPts val="0"/>
              </a:spcBef>
              <a:spcAft>
                <a:spcPts val="0"/>
              </a:spcAft>
              <a:buClr>
                <a:schemeClr val="dk1"/>
              </a:buClr>
              <a:buSzPts val="1100"/>
              <a:buFont typeface="Cormorant Garamond"/>
              <a:buNone/>
              <a:defRPr b="1" i="0" sz="1400" u="none" cap="none" strike="noStrike">
                <a:solidFill>
                  <a:schemeClr val="dk1"/>
                </a:solidFill>
                <a:latin typeface="Cormorant Garamond"/>
                <a:ea typeface="Cormorant Garamond"/>
                <a:cs typeface="Cormorant Garamond"/>
                <a:sym typeface="Cormorant Garamond"/>
              </a:defRPr>
            </a:lvl7pPr>
            <a:lvl8pPr lvl="7" marR="0" rtl="0" algn="l">
              <a:lnSpc>
                <a:spcPct val="100000"/>
              </a:lnSpc>
              <a:spcBef>
                <a:spcPts val="0"/>
              </a:spcBef>
              <a:spcAft>
                <a:spcPts val="0"/>
              </a:spcAft>
              <a:buClr>
                <a:schemeClr val="dk1"/>
              </a:buClr>
              <a:buSzPts val="1100"/>
              <a:buFont typeface="Cormorant Garamond"/>
              <a:buNone/>
              <a:defRPr b="1" i="0" sz="1400" u="none" cap="none" strike="noStrike">
                <a:solidFill>
                  <a:schemeClr val="dk1"/>
                </a:solidFill>
                <a:latin typeface="Cormorant Garamond"/>
                <a:ea typeface="Cormorant Garamond"/>
                <a:cs typeface="Cormorant Garamond"/>
                <a:sym typeface="Cormorant Garamond"/>
              </a:defRPr>
            </a:lvl8pPr>
            <a:lvl9pPr lvl="8" marR="0" rtl="0" algn="l">
              <a:lnSpc>
                <a:spcPct val="100000"/>
              </a:lnSpc>
              <a:spcBef>
                <a:spcPts val="0"/>
              </a:spcBef>
              <a:spcAft>
                <a:spcPts val="0"/>
              </a:spcAft>
              <a:buClr>
                <a:schemeClr val="dk1"/>
              </a:buClr>
              <a:buSzPts val="1100"/>
              <a:buFont typeface="Cormorant Garamond"/>
              <a:buNone/>
              <a:defRPr b="1" i="0" sz="1400" u="none" cap="none" strike="noStrike">
                <a:solidFill>
                  <a:schemeClr val="dk1"/>
                </a:solidFill>
                <a:latin typeface="Cormorant Garamond"/>
                <a:ea typeface="Cormorant Garamond"/>
                <a:cs typeface="Cormorant Garamond"/>
                <a:sym typeface="Cormorant Garamond"/>
              </a:defRPr>
            </a:lvl9pPr>
          </a:lstStyle>
          <a:p/>
        </p:txBody>
      </p:sp>
      <p:sp>
        <p:nvSpPr>
          <p:cNvPr id="8" name="Google Shape;8;g24df0885a96_1_89"/>
          <p:cNvSpPr txBox="1"/>
          <p:nvPr>
            <p:ph idx="1" type="body"/>
          </p:nvPr>
        </p:nvSpPr>
        <p:spPr>
          <a:xfrm>
            <a:off x="687713" y="1311225"/>
            <a:ext cx="7768500" cy="32010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dk1"/>
              </a:buClr>
              <a:buSzPts val="1100"/>
              <a:buFont typeface="Overpass Light"/>
              <a:buChar char="●"/>
              <a:defRPr b="0" i="0" sz="1500" u="none" cap="none" strike="noStrike">
                <a:solidFill>
                  <a:schemeClr val="dk1"/>
                </a:solidFill>
                <a:latin typeface="Overpass Light"/>
                <a:ea typeface="Overpass Light"/>
                <a:cs typeface="Overpass Light"/>
                <a:sym typeface="Overpass Light"/>
              </a:defRPr>
            </a:lvl1pPr>
            <a:lvl2pPr indent="-298450" lvl="1" marL="914400" marR="0" rtl="0" algn="l">
              <a:lnSpc>
                <a:spcPct val="100000"/>
              </a:lnSpc>
              <a:spcBef>
                <a:spcPts val="0"/>
              </a:spcBef>
              <a:spcAft>
                <a:spcPts val="0"/>
              </a:spcAft>
              <a:buClr>
                <a:schemeClr val="dk1"/>
              </a:buClr>
              <a:buSzPts val="1100"/>
              <a:buFont typeface="Overpass Light"/>
              <a:buChar char="○"/>
              <a:defRPr b="0" i="0" sz="1400" u="none" cap="none" strike="noStrike">
                <a:solidFill>
                  <a:schemeClr val="dk1"/>
                </a:solidFill>
                <a:latin typeface="Overpass Light"/>
                <a:ea typeface="Overpass Light"/>
                <a:cs typeface="Overpass Light"/>
                <a:sym typeface="Overpass Light"/>
              </a:defRPr>
            </a:lvl2pPr>
            <a:lvl3pPr indent="-298450" lvl="2" marL="1371600" marR="0" rtl="0" algn="l">
              <a:lnSpc>
                <a:spcPct val="100000"/>
              </a:lnSpc>
              <a:spcBef>
                <a:spcPts val="0"/>
              </a:spcBef>
              <a:spcAft>
                <a:spcPts val="0"/>
              </a:spcAft>
              <a:buClr>
                <a:schemeClr val="dk1"/>
              </a:buClr>
              <a:buSzPts val="1100"/>
              <a:buFont typeface="Overpass Light"/>
              <a:buChar char="■"/>
              <a:defRPr b="0" i="0" sz="1400" u="none" cap="none" strike="noStrike">
                <a:solidFill>
                  <a:schemeClr val="dk1"/>
                </a:solidFill>
                <a:latin typeface="Overpass Light"/>
                <a:ea typeface="Overpass Light"/>
                <a:cs typeface="Overpass Light"/>
                <a:sym typeface="Overpass Light"/>
              </a:defRPr>
            </a:lvl3pPr>
            <a:lvl4pPr indent="-298450" lvl="3" marL="1828800" marR="0" rtl="0" algn="l">
              <a:lnSpc>
                <a:spcPct val="100000"/>
              </a:lnSpc>
              <a:spcBef>
                <a:spcPts val="0"/>
              </a:spcBef>
              <a:spcAft>
                <a:spcPts val="0"/>
              </a:spcAft>
              <a:buClr>
                <a:schemeClr val="dk1"/>
              </a:buClr>
              <a:buSzPts val="1100"/>
              <a:buFont typeface="Overpass Light"/>
              <a:buChar char="●"/>
              <a:defRPr b="0" i="0" sz="1400" u="none" cap="none" strike="noStrike">
                <a:solidFill>
                  <a:schemeClr val="dk1"/>
                </a:solidFill>
                <a:latin typeface="Overpass Light"/>
                <a:ea typeface="Overpass Light"/>
                <a:cs typeface="Overpass Light"/>
                <a:sym typeface="Overpass Light"/>
              </a:defRPr>
            </a:lvl4pPr>
            <a:lvl5pPr indent="-298450" lvl="4" marL="2286000" marR="0" rtl="0" algn="l">
              <a:lnSpc>
                <a:spcPct val="100000"/>
              </a:lnSpc>
              <a:spcBef>
                <a:spcPts val="0"/>
              </a:spcBef>
              <a:spcAft>
                <a:spcPts val="0"/>
              </a:spcAft>
              <a:buClr>
                <a:schemeClr val="dk1"/>
              </a:buClr>
              <a:buSzPts val="1100"/>
              <a:buFont typeface="Overpass Light"/>
              <a:buChar char="○"/>
              <a:defRPr b="0" i="0" sz="1400" u="none" cap="none" strike="noStrike">
                <a:solidFill>
                  <a:schemeClr val="dk1"/>
                </a:solidFill>
                <a:latin typeface="Overpass Light"/>
                <a:ea typeface="Overpass Light"/>
                <a:cs typeface="Overpass Light"/>
                <a:sym typeface="Overpass Light"/>
              </a:defRPr>
            </a:lvl5pPr>
            <a:lvl6pPr indent="-298450" lvl="5" marL="2743200" marR="0" rtl="0" algn="l">
              <a:lnSpc>
                <a:spcPct val="100000"/>
              </a:lnSpc>
              <a:spcBef>
                <a:spcPts val="0"/>
              </a:spcBef>
              <a:spcAft>
                <a:spcPts val="0"/>
              </a:spcAft>
              <a:buClr>
                <a:schemeClr val="dk1"/>
              </a:buClr>
              <a:buSzPts val="1100"/>
              <a:buFont typeface="Overpass Light"/>
              <a:buChar char="■"/>
              <a:defRPr b="0" i="0" sz="1400" u="none" cap="none" strike="noStrike">
                <a:solidFill>
                  <a:schemeClr val="dk1"/>
                </a:solidFill>
                <a:latin typeface="Overpass Light"/>
                <a:ea typeface="Overpass Light"/>
                <a:cs typeface="Overpass Light"/>
                <a:sym typeface="Overpass Light"/>
              </a:defRPr>
            </a:lvl6pPr>
            <a:lvl7pPr indent="-298450" lvl="6" marL="3200400" marR="0" rtl="0" algn="l">
              <a:lnSpc>
                <a:spcPct val="100000"/>
              </a:lnSpc>
              <a:spcBef>
                <a:spcPts val="0"/>
              </a:spcBef>
              <a:spcAft>
                <a:spcPts val="0"/>
              </a:spcAft>
              <a:buClr>
                <a:schemeClr val="dk1"/>
              </a:buClr>
              <a:buSzPts val="1100"/>
              <a:buFont typeface="Overpass Light"/>
              <a:buChar char="●"/>
              <a:defRPr b="0" i="0" sz="1400" u="none" cap="none" strike="noStrike">
                <a:solidFill>
                  <a:schemeClr val="dk1"/>
                </a:solidFill>
                <a:latin typeface="Overpass Light"/>
                <a:ea typeface="Overpass Light"/>
                <a:cs typeface="Overpass Light"/>
                <a:sym typeface="Overpass Light"/>
              </a:defRPr>
            </a:lvl7pPr>
            <a:lvl8pPr indent="-298450" lvl="7" marL="3657600" marR="0" rtl="0" algn="l">
              <a:lnSpc>
                <a:spcPct val="100000"/>
              </a:lnSpc>
              <a:spcBef>
                <a:spcPts val="0"/>
              </a:spcBef>
              <a:spcAft>
                <a:spcPts val="0"/>
              </a:spcAft>
              <a:buClr>
                <a:schemeClr val="dk1"/>
              </a:buClr>
              <a:buSzPts val="1100"/>
              <a:buFont typeface="Overpass Light"/>
              <a:buChar char="○"/>
              <a:defRPr b="0" i="0" sz="1400" u="none" cap="none" strike="noStrike">
                <a:solidFill>
                  <a:schemeClr val="dk1"/>
                </a:solidFill>
                <a:latin typeface="Overpass Light"/>
                <a:ea typeface="Overpass Light"/>
                <a:cs typeface="Overpass Light"/>
                <a:sym typeface="Overpass Light"/>
              </a:defRPr>
            </a:lvl8pPr>
            <a:lvl9pPr indent="-298450" lvl="8" marL="4114800" marR="0" rtl="0" algn="l">
              <a:lnSpc>
                <a:spcPct val="100000"/>
              </a:lnSpc>
              <a:spcBef>
                <a:spcPts val="0"/>
              </a:spcBef>
              <a:spcAft>
                <a:spcPts val="0"/>
              </a:spcAft>
              <a:buClr>
                <a:schemeClr val="dk1"/>
              </a:buClr>
              <a:buSzPts val="1100"/>
              <a:buFont typeface="Overpass Light"/>
              <a:buChar char="■"/>
              <a:defRPr b="0" i="0" sz="1400" u="none" cap="none" strike="noStrike">
                <a:solidFill>
                  <a:schemeClr val="dk1"/>
                </a:solidFill>
                <a:latin typeface="Overpass Light"/>
                <a:ea typeface="Overpass Light"/>
                <a:cs typeface="Overpass Light"/>
                <a:sym typeface="Overpass Light"/>
              </a:defRPr>
            </a:lvl9pPr>
          </a:lstStyle>
          <a:p/>
        </p:txBody>
      </p:sp>
      <p:sp>
        <p:nvSpPr>
          <p:cNvPr id="9" name="Google Shape;9;g24df0885a96_1_89"/>
          <p:cNvSpPr txBox="1"/>
          <p:nvPr>
            <p:ph idx="12" type="sldNum"/>
          </p:nvPr>
        </p:nvSpPr>
        <p:spPr>
          <a:xfrm>
            <a:off x="6576124" y="4512367"/>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Overpass Light"/>
                <a:ea typeface="Overpass Light"/>
                <a:cs typeface="Overpass Light"/>
                <a:sym typeface="Overpass Light"/>
              </a:defRPr>
            </a:lvl9pPr>
          </a:lstStyle>
          <a:p>
            <a:pPr indent="0" lvl="0" marL="0" rtl="0" algn="r">
              <a:spcBef>
                <a:spcPts val="0"/>
              </a:spcBef>
              <a:spcAft>
                <a:spcPts val="0"/>
              </a:spcAft>
              <a:buNone/>
            </a:pPr>
            <a:fld id="{00000000-1234-1234-1234-123412341234}" type="slidenum">
              <a:rPr lang="en-GB"/>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12.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youtube.com/watch?v=GV3HUDMQ-F8" TargetMode="External"/><Relationship Id="rId4"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gif"/><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30.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651146fdaa_0_0"/>
          <p:cNvSpPr txBox="1"/>
          <p:nvPr>
            <p:ph type="ctrTitle"/>
          </p:nvPr>
        </p:nvSpPr>
        <p:spPr>
          <a:xfrm>
            <a:off x="788850" y="1598100"/>
            <a:ext cx="7566300" cy="194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5600"/>
              <a:buNone/>
            </a:pPr>
            <a:r>
              <a:rPr lang="en-GB">
                <a:solidFill>
                  <a:schemeClr val="accent4"/>
                </a:solidFill>
              </a:rPr>
              <a:t>Team Nasduck</a:t>
            </a:r>
            <a:r>
              <a:rPr lang="en-GB"/>
              <a:t>: </a:t>
            </a:r>
            <a:endParaRPr/>
          </a:p>
          <a:p>
            <a:pPr indent="0" lvl="0" marL="0" rtl="0" algn="l">
              <a:lnSpc>
                <a:spcPct val="100000"/>
              </a:lnSpc>
              <a:spcBef>
                <a:spcPts val="0"/>
              </a:spcBef>
              <a:spcAft>
                <a:spcPts val="0"/>
              </a:spcAft>
              <a:buSzPts val="5600"/>
              <a:buNone/>
            </a:pPr>
            <a:r>
              <a:rPr lang="en-GB"/>
              <a:t>Final Project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67525919a5_0_16"/>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Technologies Used</a:t>
            </a:r>
            <a:endParaRPr/>
          </a:p>
        </p:txBody>
      </p:sp>
      <p:sp>
        <p:nvSpPr>
          <p:cNvPr id="140" name="Google Shape;140;g267525919a5_0_16"/>
          <p:cNvSpPr txBox="1"/>
          <p:nvPr>
            <p:ph idx="1" type="body"/>
          </p:nvPr>
        </p:nvSpPr>
        <p:spPr>
          <a:xfrm>
            <a:off x="687725" y="1311225"/>
            <a:ext cx="6341700" cy="32010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GB"/>
              <a:t>Python </a:t>
            </a:r>
            <a:r>
              <a:rPr b="1" lang="en-GB">
                <a:latin typeface="Overpass"/>
                <a:ea typeface="Overpass"/>
                <a:cs typeface="Overpass"/>
                <a:sym typeface="Overpass"/>
              </a:rPr>
              <a:t>Pandas </a:t>
            </a:r>
            <a:r>
              <a:rPr lang="en-GB"/>
              <a:t>for data pre-processing</a:t>
            </a:r>
            <a:endParaRPr/>
          </a:p>
          <a:p>
            <a:pPr indent="-342900" lvl="0" marL="457200" rtl="0" algn="l">
              <a:lnSpc>
                <a:spcPct val="100000"/>
              </a:lnSpc>
              <a:spcBef>
                <a:spcPts val="0"/>
              </a:spcBef>
              <a:spcAft>
                <a:spcPts val="0"/>
              </a:spcAft>
              <a:buSzPts val="1800"/>
              <a:buChar char="●"/>
            </a:pPr>
            <a:r>
              <a:rPr lang="en-GB"/>
              <a:t>Python </a:t>
            </a:r>
            <a:r>
              <a:rPr b="1" lang="en-GB">
                <a:latin typeface="Overpass"/>
                <a:ea typeface="Overpass"/>
                <a:cs typeface="Overpass"/>
                <a:sym typeface="Overpass"/>
              </a:rPr>
              <a:t>Seaborn </a:t>
            </a:r>
            <a:r>
              <a:rPr lang="en-GB"/>
              <a:t>&amp; </a:t>
            </a:r>
            <a:r>
              <a:rPr b="1" lang="en-GB">
                <a:latin typeface="Overpass"/>
                <a:ea typeface="Overpass"/>
                <a:cs typeface="Overpass"/>
                <a:sym typeface="Overpass"/>
              </a:rPr>
              <a:t>Matplotlib </a:t>
            </a:r>
            <a:r>
              <a:rPr lang="en-GB"/>
              <a:t>for data visualisation</a:t>
            </a:r>
            <a:endParaRPr/>
          </a:p>
          <a:p>
            <a:pPr indent="-342900" lvl="0" marL="457200" rtl="0" algn="l">
              <a:spcBef>
                <a:spcPts val="0"/>
              </a:spcBef>
              <a:spcAft>
                <a:spcPts val="0"/>
              </a:spcAft>
              <a:buSzPts val="1800"/>
              <a:buFont typeface="Overpass"/>
              <a:buChar char="●"/>
            </a:pPr>
            <a:r>
              <a:rPr b="1" lang="en-GB">
                <a:latin typeface="Overpass"/>
                <a:ea typeface="Overpass"/>
                <a:cs typeface="Overpass"/>
                <a:sym typeface="Overpass"/>
              </a:rPr>
              <a:t>ARIMA </a:t>
            </a:r>
            <a:r>
              <a:rPr lang="en-GB"/>
              <a:t>&amp;</a:t>
            </a:r>
            <a:r>
              <a:rPr b="1" lang="en-GB">
                <a:latin typeface="Overpass"/>
                <a:ea typeface="Overpass"/>
                <a:cs typeface="Overpass"/>
                <a:sym typeface="Overpass"/>
              </a:rPr>
              <a:t> SARIMAX </a:t>
            </a:r>
            <a:r>
              <a:rPr lang="en-GB"/>
              <a:t>for time series regression</a:t>
            </a:r>
            <a:endParaRPr b="1">
              <a:latin typeface="Overpass"/>
              <a:ea typeface="Overpass"/>
              <a:cs typeface="Overpass"/>
              <a:sym typeface="Overpass"/>
            </a:endParaRPr>
          </a:p>
          <a:p>
            <a:pPr indent="-342900" lvl="0" marL="457200" rtl="0" algn="l">
              <a:lnSpc>
                <a:spcPct val="100000"/>
              </a:lnSpc>
              <a:spcBef>
                <a:spcPts val="0"/>
              </a:spcBef>
              <a:spcAft>
                <a:spcPts val="0"/>
              </a:spcAft>
              <a:buSzPts val="1800"/>
              <a:buChar char="●"/>
            </a:pPr>
            <a:r>
              <a:rPr b="1" lang="en-GB">
                <a:latin typeface="Overpass"/>
                <a:ea typeface="Overpass"/>
                <a:cs typeface="Overpass"/>
                <a:sym typeface="Overpass"/>
              </a:rPr>
              <a:t>TensorFlow </a:t>
            </a:r>
            <a:r>
              <a:rPr lang="en-GB"/>
              <a:t>for LSTM / GRU / future models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6be7fb604b_0_22"/>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Finding the right model</a:t>
            </a:r>
            <a:endParaRPr/>
          </a:p>
        </p:txBody>
      </p:sp>
      <p:sp>
        <p:nvSpPr>
          <p:cNvPr id="146" name="Google Shape;146;g26be7fb604b_0_22"/>
          <p:cNvSpPr txBox="1"/>
          <p:nvPr>
            <p:ph idx="1" type="body"/>
          </p:nvPr>
        </p:nvSpPr>
        <p:spPr>
          <a:xfrm>
            <a:off x="687725" y="1311225"/>
            <a:ext cx="7333200" cy="32010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GB">
                <a:latin typeface="Overpass"/>
                <a:ea typeface="Overpass"/>
                <a:cs typeface="Overpass"/>
                <a:sym typeface="Overpass"/>
              </a:rPr>
              <a:t>Standardised</a:t>
            </a:r>
            <a:r>
              <a:rPr lang="en-GB"/>
              <a:t> our input and training methods to allow for fair comparison between models</a:t>
            </a:r>
            <a:endParaRPr/>
          </a:p>
          <a:p>
            <a:pPr indent="-342900" lvl="1" marL="914400" rtl="0" algn="l">
              <a:lnSpc>
                <a:spcPct val="100000"/>
              </a:lnSpc>
              <a:spcBef>
                <a:spcPts val="0"/>
              </a:spcBef>
              <a:spcAft>
                <a:spcPts val="0"/>
              </a:spcAft>
              <a:buSzPts val="1800"/>
              <a:buChar char="○"/>
            </a:pPr>
            <a:r>
              <a:rPr lang="en-GB"/>
              <a:t>Data normalisation (Min-Max scaler)</a:t>
            </a:r>
            <a:endParaRPr/>
          </a:p>
          <a:p>
            <a:pPr indent="-342900" lvl="1" marL="914400" rtl="0" algn="l">
              <a:spcBef>
                <a:spcPts val="0"/>
              </a:spcBef>
              <a:spcAft>
                <a:spcPts val="0"/>
              </a:spcAft>
              <a:buSzPts val="1800"/>
              <a:buChar char="○"/>
            </a:pPr>
            <a:r>
              <a:rPr lang="en-GB"/>
              <a:t>Time-based </a:t>
            </a:r>
            <a:r>
              <a:rPr lang="en-GB"/>
              <a:t>split of training and testing data (70%-30%)</a:t>
            </a:r>
            <a:endParaRPr/>
          </a:p>
          <a:p>
            <a:pPr indent="-342900" lvl="1" marL="914400" rtl="0" algn="l">
              <a:lnSpc>
                <a:spcPct val="100000"/>
              </a:lnSpc>
              <a:spcBef>
                <a:spcPts val="0"/>
              </a:spcBef>
              <a:spcAft>
                <a:spcPts val="0"/>
              </a:spcAft>
              <a:buSzPts val="1800"/>
              <a:buChar char="○"/>
            </a:pPr>
            <a:r>
              <a:rPr lang="en-GB"/>
              <a:t>Number of layers, epoch, and batch size</a:t>
            </a:r>
            <a:endParaRPr/>
          </a:p>
          <a:p>
            <a:pPr indent="-342900" lvl="1" marL="914400" rtl="0" algn="l">
              <a:lnSpc>
                <a:spcPct val="100000"/>
              </a:lnSpc>
              <a:spcBef>
                <a:spcPts val="0"/>
              </a:spcBef>
              <a:spcAft>
                <a:spcPts val="0"/>
              </a:spcAft>
              <a:buSzPts val="1800"/>
              <a:buChar char="○"/>
            </a:pPr>
            <a:r>
              <a:rPr lang="en-GB"/>
              <a:t>Training variables</a:t>
            </a:r>
            <a:endParaRPr/>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GB"/>
              <a:t>Task: to </a:t>
            </a:r>
            <a:r>
              <a:rPr b="1" lang="en-GB">
                <a:latin typeface="Overpass"/>
                <a:ea typeface="Overpass"/>
                <a:cs typeface="Overpass"/>
                <a:sym typeface="Overpass"/>
              </a:rPr>
              <a:t>predict</a:t>
            </a:r>
            <a:r>
              <a:rPr lang="en-GB"/>
              <a:t> next-day </a:t>
            </a:r>
            <a:r>
              <a:rPr b="1" lang="en-GB">
                <a:latin typeface="Overpass"/>
                <a:ea typeface="Overpass"/>
                <a:cs typeface="Overpass"/>
                <a:sym typeface="Overpass"/>
              </a:rPr>
              <a:t>closing price</a:t>
            </a:r>
            <a:r>
              <a:rPr lang="en-GB"/>
              <a:t> of Netflix stock </a:t>
            </a:r>
            <a:endParaRPr/>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b="1" lang="en-GB">
                <a:latin typeface="Overpass"/>
                <a:ea typeface="Overpass"/>
                <a:cs typeface="Overpass"/>
                <a:sym typeface="Overpass"/>
              </a:rPr>
              <a:t>Metrics</a:t>
            </a:r>
            <a:r>
              <a:rPr lang="en-GB"/>
              <a:t> evaluated: test MSE, predicted price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6837575e16_1_0"/>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Time Series Regression</a:t>
            </a:r>
            <a:endParaRPr/>
          </a:p>
        </p:txBody>
      </p:sp>
      <p:sp>
        <p:nvSpPr>
          <p:cNvPr id="152" name="Google Shape;152;g26837575e16_1_0"/>
          <p:cNvSpPr txBox="1"/>
          <p:nvPr>
            <p:ph idx="1" type="body"/>
          </p:nvPr>
        </p:nvSpPr>
        <p:spPr>
          <a:xfrm>
            <a:off x="687700" y="1318850"/>
            <a:ext cx="3884400" cy="2327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600"/>
              <a:t>Predicted price:</a:t>
            </a:r>
            <a:endParaRPr sz="1600"/>
          </a:p>
          <a:p>
            <a:pPr indent="0" lvl="0" marL="0" rtl="0" algn="l">
              <a:lnSpc>
                <a:spcPct val="100000"/>
              </a:lnSpc>
              <a:spcBef>
                <a:spcPts val="0"/>
              </a:spcBef>
              <a:spcAft>
                <a:spcPts val="0"/>
              </a:spcAft>
              <a:buNone/>
            </a:pPr>
            <a:r>
              <a:t/>
            </a:r>
            <a:endParaRPr sz="1600"/>
          </a:p>
          <a:p>
            <a:pPr indent="-304800" lvl="0" marL="457200" rtl="0" algn="l">
              <a:lnSpc>
                <a:spcPct val="100000"/>
              </a:lnSpc>
              <a:spcBef>
                <a:spcPts val="0"/>
              </a:spcBef>
              <a:spcAft>
                <a:spcPts val="0"/>
              </a:spcAft>
              <a:buSzPts val="1200"/>
              <a:buChar char="●"/>
            </a:pPr>
            <a:r>
              <a:rPr lang="en-GB" sz="1200"/>
              <a:t>ARIMA model:</a:t>
            </a:r>
            <a:br>
              <a:rPr lang="en-GB" sz="1200"/>
            </a:br>
            <a:r>
              <a:rPr b="1" lang="en-GB" sz="1200">
                <a:latin typeface="Overpass"/>
                <a:ea typeface="Overpass"/>
                <a:cs typeface="Overpass"/>
                <a:sym typeface="Overpass"/>
              </a:rPr>
              <a:t>493.12</a:t>
            </a:r>
            <a:br>
              <a:rPr b="1" lang="en-GB" sz="1200">
                <a:latin typeface="Overpass"/>
                <a:ea typeface="Overpass"/>
                <a:cs typeface="Overpass"/>
                <a:sym typeface="Overpass"/>
              </a:rPr>
            </a:br>
            <a:endParaRPr b="1" sz="1200">
              <a:latin typeface="Overpass"/>
              <a:ea typeface="Overpass"/>
              <a:cs typeface="Overpass"/>
              <a:sym typeface="Overpass"/>
            </a:endParaRPr>
          </a:p>
          <a:p>
            <a:pPr indent="-304800" lvl="0" marL="457200" rtl="0" algn="l">
              <a:lnSpc>
                <a:spcPct val="100000"/>
              </a:lnSpc>
              <a:spcBef>
                <a:spcPts val="0"/>
              </a:spcBef>
              <a:spcAft>
                <a:spcPts val="0"/>
              </a:spcAft>
              <a:buSzPts val="1200"/>
              <a:buChar char="●"/>
            </a:pPr>
            <a:r>
              <a:rPr lang="en-GB" sz="1200"/>
              <a:t>SARIMAX model (with  </a:t>
            </a:r>
            <a:r>
              <a:rPr lang="en-GB" sz="1200"/>
              <a:t>exogenous variables)</a:t>
            </a:r>
            <a:r>
              <a:rPr lang="en-GB" sz="1200"/>
              <a:t>:</a:t>
            </a:r>
            <a:br>
              <a:rPr lang="en-GB" sz="1200"/>
            </a:br>
            <a:r>
              <a:rPr b="1" lang="en-GB" sz="1200">
                <a:latin typeface="Overpass"/>
                <a:ea typeface="Overpass"/>
                <a:cs typeface="Overpass"/>
                <a:sym typeface="Overpass"/>
              </a:rPr>
              <a:t>492.19</a:t>
            </a:r>
            <a:endParaRPr b="1" sz="1200">
              <a:latin typeface="Overpass"/>
              <a:ea typeface="Overpass"/>
              <a:cs typeface="Overpass"/>
              <a:sym typeface="Overpass"/>
            </a:endParaRPr>
          </a:p>
          <a:p>
            <a:pPr indent="0" lvl="0" marL="0" rtl="0" algn="l">
              <a:lnSpc>
                <a:spcPct val="100000"/>
              </a:lnSpc>
              <a:spcBef>
                <a:spcPts val="0"/>
              </a:spcBef>
              <a:spcAft>
                <a:spcPts val="0"/>
              </a:spcAft>
              <a:buNone/>
            </a:pPr>
            <a:r>
              <a:t/>
            </a:r>
            <a:endParaRPr b="1" sz="1200">
              <a:latin typeface="Overpass"/>
              <a:ea typeface="Overpass"/>
              <a:cs typeface="Overpass"/>
              <a:sym typeface="Overpass"/>
            </a:endParaRPr>
          </a:p>
          <a:p>
            <a:pPr indent="0" lvl="0" marL="0" rtl="0" algn="l">
              <a:lnSpc>
                <a:spcPct val="100000"/>
              </a:lnSpc>
              <a:spcBef>
                <a:spcPts val="0"/>
              </a:spcBef>
              <a:spcAft>
                <a:spcPts val="0"/>
              </a:spcAft>
              <a:buNone/>
            </a:pPr>
            <a:r>
              <a:rPr lang="en-GB" sz="1200"/>
              <a:t>P</a:t>
            </a:r>
            <a:r>
              <a:rPr lang="en-GB" sz="1200"/>
              <a:t>arameter tuning:</a:t>
            </a:r>
            <a:endParaRPr sz="1200"/>
          </a:p>
          <a:p>
            <a:pPr indent="-304800" lvl="0" marL="457200" rtl="0" algn="l">
              <a:lnSpc>
                <a:spcPct val="100000"/>
              </a:lnSpc>
              <a:spcBef>
                <a:spcPts val="0"/>
              </a:spcBef>
              <a:spcAft>
                <a:spcPts val="0"/>
              </a:spcAft>
              <a:buSzPts val="1200"/>
              <a:buChar char="●"/>
            </a:pPr>
            <a:r>
              <a:rPr lang="en-GB" sz="1200"/>
              <a:t>Grid search to find the best (p, d, q) combination </a:t>
            </a:r>
            <a:endParaRPr sz="1200"/>
          </a:p>
          <a:p>
            <a:pPr indent="0" lvl="0" marL="0" rtl="0" algn="l">
              <a:lnSpc>
                <a:spcPct val="100000"/>
              </a:lnSpc>
              <a:spcBef>
                <a:spcPts val="0"/>
              </a:spcBef>
              <a:spcAft>
                <a:spcPts val="0"/>
              </a:spcAft>
              <a:buSzPts val="1800"/>
              <a:buNone/>
            </a:pPr>
            <a:r>
              <a:t/>
            </a:r>
            <a:endParaRPr/>
          </a:p>
        </p:txBody>
      </p:sp>
      <p:pic>
        <p:nvPicPr>
          <p:cNvPr id="153" name="Google Shape;153;g26837575e16_1_0"/>
          <p:cNvPicPr preferRelativeResize="0"/>
          <p:nvPr/>
        </p:nvPicPr>
        <p:blipFill>
          <a:blip r:embed="rId3">
            <a:alphaModFix/>
          </a:blip>
          <a:stretch>
            <a:fillRect/>
          </a:stretch>
        </p:blipFill>
        <p:spPr>
          <a:xfrm>
            <a:off x="5712898" y="884400"/>
            <a:ext cx="2432909" cy="2404951"/>
          </a:xfrm>
          <a:prstGeom prst="rect">
            <a:avLst/>
          </a:prstGeom>
          <a:noFill/>
          <a:ln>
            <a:noFill/>
          </a:ln>
        </p:spPr>
      </p:pic>
      <p:pic>
        <p:nvPicPr>
          <p:cNvPr id="154" name="Google Shape;154;g26837575e16_1_0"/>
          <p:cNvPicPr preferRelativeResize="0"/>
          <p:nvPr/>
        </p:nvPicPr>
        <p:blipFill>
          <a:blip r:embed="rId4">
            <a:alphaModFix/>
          </a:blip>
          <a:stretch>
            <a:fillRect/>
          </a:stretch>
        </p:blipFill>
        <p:spPr>
          <a:xfrm>
            <a:off x="3544975" y="3366925"/>
            <a:ext cx="4600824" cy="157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6be7fb604b_0_33"/>
          <p:cNvSpPr txBox="1"/>
          <p:nvPr>
            <p:ph idx="1" type="subTitle"/>
          </p:nvPr>
        </p:nvSpPr>
        <p:spPr>
          <a:xfrm>
            <a:off x="1900800" y="2350013"/>
            <a:ext cx="5342400" cy="44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GB" sz="3600">
                <a:latin typeface="Overpass"/>
                <a:ea typeface="Overpass"/>
                <a:cs typeface="Overpass"/>
                <a:sym typeface="Overpass"/>
              </a:rPr>
              <a:t>Neural Network Models</a:t>
            </a:r>
            <a:endParaRPr b="1" sz="3600">
              <a:latin typeface="Overpass"/>
              <a:ea typeface="Overpass"/>
              <a:cs typeface="Overpass"/>
              <a:sym typeface="Overpas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6be7fb604b_0_38"/>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Models Improvement</a:t>
            </a:r>
            <a:endParaRPr/>
          </a:p>
        </p:txBody>
      </p:sp>
      <p:sp>
        <p:nvSpPr>
          <p:cNvPr id="165" name="Google Shape;165;g26be7fb604b_0_38"/>
          <p:cNvSpPr txBox="1"/>
          <p:nvPr>
            <p:ph idx="1" type="body"/>
          </p:nvPr>
        </p:nvSpPr>
        <p:spPr>
          <a:xfrm>
            <a:off x="687713" y="1311225"/>
            <a:ext cx="7768500" cy="32010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GB"/>
              <a:t>Incorporating </a:t>
            </a:r>
            <a:r>
              <a:rPr b="1" lang="en-GB">
                <a:latin typeface="Overpass"/>
                <a:ea typeface="Overpass"/>
                <a:cs typeface="Overpass"/>
                <a:sym typeface="Overpass"/>
              </a:rPr>
              <a:t>Financial Statements</a:t>
            </a:r>
            <a:r>
              <a:rPr lang="en-GB"/>
              <a:t> (that contain several financial metrics) into the model</a:t>
            </a:r>
            <a:br>
              <a:rPr lang="en-GB"/>
            </a:br>
            <a:endParaRPr/>
          </a:p>
          <a:p>
            <a:pPr indent="-342900" lvl="0" marL="457200" rtl="0" algn="l">
              <a:lnSpc>
                <a:spcPct val="100000"/>
              </a:lnSpc>
              <a:spcBef>
                <a:spcPts val="0"/>
              </a:spcBef>
              <a:spcAft>
                <a:spcPts val="0"/>
              </a:spcAft>
              <a:buSzPts val="1800"/>
              <a:buChar char="●"/>
            </a:pPr>
            <a:r>
              <a:rPr lang="en-GB"/>
              <a:t>Training the model on NFLX price data over </a:t>
            </a:r>
            <a:r>
              <a:rPr b="1" lang="en-GB">
                <a:latin typeface="Overpass"/>
                <a:ea typeface="Overpass"/>
                <a:cs typeface="Overpass"/>
                <a:sym typeface="Overpass"/>
              </a:rPr>
              <a:t>13 years</a:t>
            </a:r>
            <a:br>
              <a:rPr b="1" lang="en-GB">
                <a:latin typeface="Overpass"/>
                <a:ea typeface="Overpass"/>
                <a:cs typeface="Overpass"/>
                <a:sym typeface="Overpass"/>
              </a:rPr>
            </a:br>
            <a:endParaRPr b="1">
              <a:latin typeface="Overpass"/>
              <a:ea typeface="Overpass"/>
              <a:cs typeface="Overpass"/>
              <a:sym typeface="Overpass"/>
            </a:endParaRPr>
          </a:p>
          <a:p>
            <a:pPr indent="-342900" lvl="0" marL="457200" rtl="0" algn="l">
              <a:lnSpc>
                <a:spcPct val="100000"/>
              </a:lnSpc>
              <a:spcBef>
                <a:spcPts val="0"/>
              </a:spcBef>
              <a:spcAft>
                <a:spcPts val="0"/>
              </a:spcAft>
              <a:buSzPts val="1800"/>
              <a:buChar char="●"/>
            </a:pPr>
            <a:r>
              <a:rPr lang="en-GB"/>
              <a:t>Parameter tuning: number of layers, dropout layers</a:t>
            </a:r>
            <a:br>
              <a:rPr lang="en-GB"/>
            </a:br>
            <a:endParaRPr/>
          </a:p>
          <a:p>
            <a:pPr indent="-342900" lvl="0" marL="457200" rtl="0" algn="l">
              <a:lnSpc>
                <a:spcPct val="100000"/>
              </a:lnSpc>
              <a:spcBef>
                <a:spcPts val="0"/>
              </a:spcBef>
              <a:spcAft>
                <a:spcPts val="0"/>
              </a:spcAft>
              <a:buSzPts val="1800"/>
              <a:buChar char="●"/>
            </a:pPr>
            <a:r>
              <a:rPr lang="en-GB"/>
              <a:t>Experimenting with different architecture: </a:t>
            </a:r>
            <a:endParaRPr/>
          </a:p>
          <a:p>
            <a:pPr indent="-342900" lvl="1" marL="914400" rtl="0" algn="l">
              <a:lnSpc>
                <a:spcPct val="100000"/>
              </a:lnSpc>
              <a:spcBef>
                <a:spcPts val="0"/>
              </a:spcBef>
              <a:spcAft>
                <a:spcPts val="0"/>
              </a:spcAft>
              <a:buSzPts val="1800"/>
              <a:buFont typeface="Overpass"/>
              <a:buChar char="○"/>
            </a:pPr>
            <a:r>
              <a:rPr b="1" lang="en-GB">
                <a:latin typeface="Overpass"/>
                <a:ea typeface="Overpass"/>
                <a:cs typeface="Overpass"/>
                <a:sym typeface="Overpass"/>
              </a:rPr>
              <a:t>Unidirectional vs bidirectional</a:t>
            </a:r>
            <a:endParaRPr b="1">
              <a:latin typeface="Overpass"/>
              <a:ea typeface="Overpass"/>
              <a:cs typeface="Overpass"/>
              <a:sym typeface="Overpass"/>
            </a:endParaRPr>
          </a:p>
          <a:p>
            <a:pPr indent="-342900" lvl="1" marL="914400" rtl="0" algn="l">
              <a:lnSpc>
                <a:spcPct val="100000"/>
              </a:lnSpc>
              <a:spcBef>
                <a:spcPts val="0"/>
              </a:spcBef>
              <a:spcAft>
                <a:spcPts val="0"/>
              </a:spcAft>
              <a:buSzPts val="1800"/>
              <a:buFont typeface="Overpass"/>
              <a:buChar char="○"/>
            </a:pPr>
            <a:r>
              <a:rPr b="1" lang="en-GB">
                <a:latin typeface="Overpass"/>
                <a:ea typeface="Overpass"/>
                <a:cs typeface="Overpass"/>
                <a:sym typeface="Overpass"/>
              </a:rPr>
              <a:t>GRU vs LSTM</a:t>
            </a:r>
            <a:endParaRPr b="1">
              <a:latin typeface="Overpass"/>
              <a:ea typeface="Overpass"/>
              <a:cs typeface="Overpass"/>
              <a:sym typeface="Overpas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6c07326582_0_12"/>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Model Structure</a:t>
            </a:r>
            <a:endParaRPr/>
          </a:p>
        </p:txBody>
      </p:sp>
      <p:sp>
        <p:nvSpPr>
          <p:cNvPr id="171" name="Google Shape;171;g26c07326582_0_12"/>
          <p:cNvSpPr txBox="1"/>
          <p:nvPr>
            <p:ph idx="1" type="body"/>
          </p:nvPr>
        </p:nvSpPr>
        <p:spPr>
          <a:xfrm>
            <a:off x="687713" y="1311225"/>
            <a:ext cx="7768500" cy="32010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GB"/>
              <a:t>4 layers of LSTM/GRU</a:t>
            </a:r>
            <a:br>
              <a:rPr lang="en-GB"/>
            </a:br>
            <a:endParaRPr/>
          </a:p>
          <a:p>
            <a:pPr indent="-342900" lvl="0" marL="457200" rtl="0" algn="l">
              <a:lnSpc>
                <a:spcPct val="100000"/>
              </a:lnSpc>
              <a:spcBef>
                <a:spcPts val="0"/>
              </a:spcBef>
              <a:spcAft>
                <a:spcPts val="0"/>
              </a:spcAft>
              <a:buSzPts val="1800"/>
              <a:buChar char="●"/>
            </a:pPr>
            <a:r>
              <a:rPr lang="en-GB"/>
              <a:t>Final layer: 1 dense layer, 1 neuron</a:t>
            </a:r>
            <a:br>
              <a:rPr lang="en-GB"/>
            </a:br>
            <a:endParaRPr/>
          </a:p>
          <a:p>
            <a:pPr indent="-342900" lvl="0" marL="457200" rtl="0" algn="l">
              <a:lnSpc>
                <a:spcPct val="100000"/>
              </a:lnSpc>
              <a:spcBef>
                <a:spcPts val="0"/>
              </a:spcBef>
              <a:spcAft>
                <a:spcPts val="0"/>
              </a:spcAft>
              <a:buSzPts val="1800"/>
              <a:buChar char="●"/>
            </a:pPr>
            <a:r>
              <a:rPr lang="en-GB"/>
              <a:t>Use of dropout layer when overfitting observed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c4a88a85ca_1_4"/>
          <p:cNvSpPr txBox="1"/>
          <p:nvPr>
            <p:ph type="title"/>
          </p:nvPr>
        </p:nvSpPr>
        <p:spPr>
          <a:xfrm>
            <a:off x="687704" y="445890"/>
            <a:ext cx="7768500" cy="51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Summarised Results</a:t>
            </a:r>
            <a:endParaRPr/>
          </a:p>
        </p:txBody>
      </p:sp>
      <p:graphicFrame>
        <p:nvGraphicFramePr>
          <p:cNvPr id="177" name="Google Shape;177;g2c4a88a85ca_1_4"/>
          <p:cNvGraphicFramePr/>
          <p:nvPr/>
        </p:nvGraphicFramePr>
        <p:xfrm>
          <a:off x="139425" y="1501725"/>
          <a:ext cx="3000000" cy="3000000"/>
        </p:xfrm>
        <a:graphic>
          <a:graphicData uri="http://schemas.openxmlformats.org/drawingml/2006/table">
            <a:tbl>
              <a:tblPr>
                <a:noFill/>
                <a:tableStyleId>{C501109F-B191-4D3D-8BFC-DED384EC3A14}</a:tableStyleId>
              </a:tblPr>
              <a:tblGrid>
                <a:gridCol w="1145050"/>
                <a:gridCol w="831100"/>
                <a:gridCol w="904975"/>
                <a:gridCol w="627925"/>
                <a:gridCol w="904975"/>
                <a:gridCol w="632100"/>
                <a:gridCol w="762300"/>
                <a:gridCol w="572550"/>
                <a:gridCol w="923425"/>
                <a:gridCol w="655650"/>
                <a:gridCol w="904975"/>
              </a:tblGrid>
              <a:tr h="251250">
                <a:tc rowSpan="2">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layer</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pure lstm</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00"/>
                    </a:solidFill>
                  </a:tcPr>
                </a:tc>
                <a:tc hMerge="1"/>
                <a:tc gridSpan="2">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pure gru</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hMerge="1"/>
                <a:tc gridSpan="2">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pure LSTM + GRU</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FF"/>
                    </a:solidFill>
                  </a:tcPr>
                </a:tc>
                <a:tc hMerge="1"/>
                <a:tc gridSpan="2">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bi lstm</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c hMerge="1"/>
                <a:tc gridSpan="2">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bi gru</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hMerge="1"/>
              </a:tr>
              <a:tr h="251250">
                <a:tc vMerge="1"/>
                <a:tc>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loss</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prediction</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loss</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prediction</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loss</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FF"/>
                    </a:solidFill>
                  </a:tcPr>
                </a:tc>
                <a:tc>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prediction</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FF"/>
                    </a:solidFill>
                  </a:tcPr>
                </a:tc>
                <a:tc>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loss</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prediction</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loss</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None/>
                      </a:pPr>
                      <a:r>
                        <a:rPr b="1" lang="en-GB" sz="1000">
                          <a:latin typeface="Overpass"/>
                          <a:ea typeface="Overpass"/>
                          <a:cs typeface="Overpass"/>
                          <a:sym typeface="Overpass"/>
                        </a:rPr>
                        <a:t>prediction</a:t>
                      </a:r>
                      <a:endParaRPr b="1"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r>
              <a:tr h="393600">
                <a:tc>
                  <a:txBody>
                    <a:bodyPr/>
                    <a:lstStyle/>
                    <a:p>
                      <a:pPr indent="0" lvl="0" marL="0" rtl="0" algn="l">
                        <a:lnSpc>
                          <a:spcPct val="115000"/>
                        </a:lnSpc>
                        <a:spcBef>
                          <a:spcPts val="0"/>
                        </a:spcBef>
                        <a:spcAft>
                          <a:spcPts val="0"/>
                        </a:spcAft>
                        <a:buNone/>
                      </a:pPr>
                      <a:r>
                        <a:rPr lang="en-GB" sz="1000">
                          <a:latin typeface="Overpass"/>
                          <a:ea typeface="Overpass"/>
                          <a:cs typeface="Overpass"/>
                          <a:sym typeface="Overpass"/>
                        </a:rPr>
                        <a:t>512,256,128,64</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0.0004</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489.90527</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0.0008</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491.21616</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0.0005</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488.98505</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0.0006</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489.60965</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0.0005</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490.71393</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600">
                <a:tc>
                  <a:txBody>
                    <a:bodyPr/>
                    <a:lstStyle/>
                    <a:p>
                      <a:pPr indent="0" lvl="0" marL="0" rtl="0" algn="l">
                        <a:lnSpc>
                          <a:spcPct val="115000"/>
                        </a:lnSpc>
                        <a:spcBef>
                          <a:spcPts val="0"/>
                        </a:spcBef>
                        <a:spcAft>
                          <a:spcPts val="0"/>
                        </a:spcAft>
                        <a:buNone/>
                      </a:pPr>
                      <a:r>
                        <a:rPr lang="en-GB" sz="1000">
                          <a:latin typeface="Overpass"/>
                          <a:ea typeface="Overpass"/>
                          <a:cs typeface="Overpass"/>
                          <a:sym typeface="Overpass"/>
                        </a:rPr>
                        <a:t>256,128,64,32</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0.0005</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489.68347</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0.0005</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487.37552</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0.0006</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490.06396</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0.0005</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487.87384</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0.0005</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489.0257</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600">
                <a:tc>
                  <a:txBody>
                    <a:bodyPr/>
                    <a:lstStyle/>
                    <a:p>
                      <a:pPr indent="0" lvl="0" marL="0" rtl="0" algn="l">
                        <a:lnSpc>
                          <a:spcPct val="115000"/>
                        </a:lnSpc>
                        <a:spcBef>
                          <a:spcPts val="0"/>
                        </a:spcBef>
                        <a:spcAft>
                          <a:spcPts val="0"/>
                        </a:spcAft>
                        <a:buNone/>
                      </a:pPr>
                      <a:r>
                        <a:rPr lang="en-GB" sz="1000">
                          <a:latin typeface="Overpass"/>
                          <a:ea typeface="Overpass"/>
                          <a:cs typeface="Overpass"/>
                          <a:sym typeface="Overpass"/>
                        </a:rPr>
                        <a:t>128,64,32,16</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0.0004</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490.1569</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0.0018</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488.10992</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0.0008</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485.43457</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0.0010</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487.03503</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0.0006</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487.5779</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600">
                <a:tc>
                  <a:txBody>
                    <a:bodyPr/>
                    <a:lstStyle/>
                    <a:p>
                      <a:pPr indent="0" lvl="0" marL="0" rtl="0" algn="l">
                        <a:lnSpc>
                          <a:spcPct val="115000"/>
                        </a:lnSpc>
                        <a:spcBef>
                          <a:spcPts val="0"/>
                        </a:spcBef>
                        <a:spcAft>
                          <a:spcPts val="0"/>
                        </a:spcAft>
                        <a:buNone/>
                      </a:pPr>
                      <a:r>
                        <a:rPr lang="en-GB" sz="1000">
                          <a:latin typeface="Overpass"/>
                          <a:ea typeface="Overpass"/>
                          <a:cs typeface="Overpass"/>
                          <a:sym typeface="Overpass"/>
                        </a:rPr>
                        <a:t>64,32,16,8</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0.0004</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490.68985</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0.0006</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485.71378</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0.0007</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485.88293</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0.0009</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487.13263</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0.0009</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484.4838</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600">
                <a:tc>
                  <a:txBody>
                    <a:bodyPr/>
                    <a:lstStyle/>
                    <a:p>
                      <a:pPr indent="0" lvl="0" marL="0" rtl="0" algn="l">
                        <a:lnSpc>
                          <a:spcPct val="115000"/>
                        </a:lnSpc>
                        <a:spcBef>
                          <a:spcPts val="0"/>
                        </a:spcBef>
                        <a:spcAft>
                          <a:spcPts val="0"/>
                        </a:spcAft>
                        <a:buNone/>
                      </a:pPr>
                      <a:r>
                        <a:rPr lang="en-GB" sz="1000">
                          <a:latin typeface="Overpass"/>
                          <a:ea typeface="Overpass"/>
                          <a:cs typeface="Overpass"/>
                          <a:sym typeface="Overpass"/>
                        </a:rPr>
                        <a:t>32,16,8,4</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0.0004</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490.58307</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0.0009</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483.55634</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0.0005</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488.8563</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0.0009</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484.32278</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0.0010</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latin typeface="Overpass"/>
                          <a:ea typeface="Overpass"/>
                          <a:cs typeface="Overpass"/>
                          <a:sym typeface="Overpass"/>
                        </a:rPr>
                        <a:t>482.6883</a:t>
                      </a:r>
                      <a:endParaRPr sz="1000">
                        <a:latin typeface="Overpass"/>
                        <a:ea typeface="Overpass"/>
                        <a:cs typeface="Overpass"/>
                        <a:sym typeface="Overpass"/>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8" name="Google Shape;178;g2c4a88a85ca_1_4"/>
          <p:cNvSpPr txBox="1"/>
          <p:nvPr>
            <p:ph idx="1" type="body"/>
          </p:nvPr>
        </p:nvSpPr>
        <p:spPr>
          <a:xfrm>
            <a:off x="139421" y="1103250"/>
            <a:ext cx="5027400" cy="253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GB" sz="1500">
                <a:latin typeface="Overpass"/>
                <a:ea typeface="Overpass"/>
                <a:cs typeface="Overpass"/>
                <a:sym typeface="Overpass"/>
              </a:rPr>
              <a:t>Predictions for </a:t>
            </a:r>
            <a:r>
              <a:rPr b="1" lang="en-GB" sz="1500" u="sng">
                <a:latin typeface="Overpass"/>
                <a:ea typeface="Overpass"/>
                <a:cs typeface="Overpass"/>
                <a:sym typeface="Overpass"/>
              </a:rPr>
              <a:t>24 Jan 2024</a:t>
            </a:r>
            <a:endParaRPr b="1" sz="1500" u="sng">
              <a:latin typeface="Overpass"/>
              <a:ea typeface="Overpass"/>
              <a:cs typeface="Overpass"/>
              <a:sym typeface="Overpass"/>
            </a:endParaRPr>
          </a:p>
        </p:txBody>
      </p:sp>
      <p:sp>
        <p:nvSpPr>
          <p:cNvPr id="179" name="Google Shape;179;g2c4a88a85ca_1_4"/>
          <p:cNvSpPr/>
          <p:nvPr/>
        </p:nvSpPr>
        <p:spPr>
          <a:xfrm>
            <a:off x="5947850" y="1034950"/>
            <a:ext cx="2736600" cy="25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verpass Medium"/>
                <a:ea typeface="Overpass Medium"/>
                <a:cs typeface="Overpass Medium"/>
                <a:sym typeface="Overpass Medium"/>
              </a:rPr>
              <a:t>Actual closing price: $544.87</a:t>
            </a:r>
            <a:endParaRPr>
              <a:latin typeface="Overpass Medium"/>
              <a:ea typeface="Overpass Medium"/>
              <a:cs typeface="Overpass Medium"/>
              <a:sym typeface="Overpas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6c07326582_0_93"/>
          <p:cNvSpPr txBox="1"/>
          <p:nvPr>
            <p:ph type="title"/>
          </p:nvPr>
        </p:nvSpPr>
        <p:spPr>
          <a:xfrm>
            <a:off x="363304" y="460765"/>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sz="3800"/>
              <a:t>Model Performance: Pure LSTM + GRU</a:t>
            </a:r>
            <a:endParaRPr sz="3800"/>
          </a:p>
        </p:txBody>
      </p:sp>
      <p:sp>
        <p:nvSpPr>
          <p:cNvPr id="185" name="Google Shape;185;g26c07326582_0_93"/>
          <p:cNvSpPr txBox="1"/>
          <p:nvPr>
            <p:ph idx="1" type="body"/>
          </p:nvPr>
        </p:nvSpPr>
        <p:spPr>
          <a:xfrm>
            <a:off x="363300" y="1176200"/>
            <a:ext cx="2798400" cy="35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GB">
                <a:latin typeface="Overpass"/>
                <a:ea typeface="Overpass"/>
                <a:cs typeface="Overpass"/>
                <a:sym typeface="Overpass"/>
              </a:rPr>
              <a:t>Model 1: 32, 16, 8, 4</a:t>
            </a:r>
            <a:endParaRPr b="1">
              <a:latin typeface="Overpass"/>
              <a:ea typeface="Overpass"/>
              <a:cs typeface="Overpass"/>
              <a:sym typeface="Overpass"/>
            </a:endParaRPr>
          </a:p>
        </p:txBody>
      </p:sp>
      <p:sp>
        <p:nvSpPr>
          <p:cNvPr id="186" name="Google Shape;186;g26c07326582_0_93"/>
          <p:cNvSpPr/>
          <p:nvPr/>
        </p:nvSpPr>
        <p:spPr>
          <a:xfrm>
            <a:off x="6648025" y="1224500"/>
            <a:ext cx="2107500" cy="255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Medium"/>
                <a:ea typeface="Overpass Medium"/>
                <a:cs typeface="Overpass Medium"/>
                <a:sym typeface="Overpass Medium"/>
              </a:rPr>
              <a:t>Loss: 0.0005</a:t>
            </a:r>
            <a:endParaRPr>
              <a:latin typeface="Overpass Medium"/>
              <a:ea typeface="Overpass Medium"/>
              <a:cs typeface="Overpass Medium"/>
              <a:sym typeface="Overpass Medium"/>
            </a:endParaRPr>
          </a:p>
        </p:txBody>
      </p:sp>
      <p:sp>
        <p:nvSpPr>
          <p:cNvPr id="187" name="Google Shape;187;g26c07326582_0_93"/>
          <p:cNvSpPr/>
          <p:nvPr/>
        </p:nvSpPr>
        <p:spPr>
          <a:xfrm>
            <a:off x="6648150" y="1655800"/>
            <a:ext cx="2107500" cy="25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a:ea typeface="Overpass"/>
                <a:cs typeface="Overpass"/>
                <a:sym typeface="Overpass"/>
              </a:rPr>
              <a:t>Prediction: 488.98505</a:t>
            </a:r>
            <a:endParaRPr>
              <a:latin typeface="Overpass"/>
              <a:ea typeface="Overpass"/>
              <a:cs typeface="Overpass"/>
              <a:sym typeface="Overpass"/>
            </a:endParaRPr>
          </a:p>
        </p:txBody>
      </p:sp>
      <p:pic>
        <p:nvPicPr>
          <p:cNvPr id="188" name="Google Shape;188;g26c07326582_0_93"/>
          <p:cNvPicPr preferRelativeResize="0"/>
          <p:nvPr/>
        </p:nvPicPr>
        <p:blipFill>
          <a:blip r:embed="rId3">
            <a:alphaModFix/>
          </a:blip>
          <a:stretch>
            <a:fillRect/>
          </a:stretch>
        </p:blipFill>
        <p:spPr>
          <a:xfrm>
            <a:off x="363300" y="2062379"/>
            <a:ext cx="3528275" cy="2221096"/>
          </a:xfrm>
          <a:prstGeom prst="rect">
            <a:avLst/>
          </a:prstGeom>
          <a:noFill/>
          <a:ln cap="flat" cmpd="sng" w="9525">
            <a:solidFill>
              <a:schemeClr val="dk2"/>
            </a:solidFill>
            <a:prstDash val="solid"/>
            <a:round/>
            <a:headEnd len="sm" w="sm" type="none"/>
            <a:tailEnd len="sm" w="sm" type="none"/>
          </a:ln>
        </p:spPr>
      </p:pic>
      <p:pic>
        <p:nvPicPr>
          <p:cNvPr id="189" name="Google Shape;189;g26c07326582_0_93"/>
          <p:cNvPicPr preferRelativeResize="0"/>
          <p:nvPr/>
        </p:nvPicPr>
        <p:blipFill>
          <a:blip r:embed="rId4">
            <a:alphaModFix/>
          </a:blip>
          <a:stretch>
            <a:fillRect/>
          </a:stretch>
        </p:blipFill>
        <p:spPr>
          <a:xfrm>
            <a:off x="4048206" y="1214188"/>
            <a:ext cx="2443176" cy="1758865"/>
          </a:xfrm>
          <a:prstGeom prst="rect">
            <a:avLst/>
          </a:prstGeom>
          <a:noFill/>
          <a:ln cap="flat" cmpd="sng" w="9525">
            <a:solidFill>
              <a:schemeClr val="dk2"/>
            </a:solidFill>
            <a:prstDash val="solid"/>
            <a:round/>
            <a:headEnd len="sm" w="sm" type="none"/>
            <a:tailEnd len="sm" w="sm" type="none"/>
          </a:ln>
        </p:spPr>
      </p:pic>
      <p:pic>
        <p:nvPicPr>
          <p:cNvPr id="190" name="Google Shape;190;g26c07326582_0_93"/>
          <p:cNvPicPr preferRelativeResize="0"/>
          <p:nvPr/>
        </p:nvPicPr>
        <p:blipFill>
          <a:blip r:embed="rId5">
            <a:alphaModFix/>
          </a:blip>
          <a:stretch>
            <a:fillRect/>
          </a:stretch>
        </p:blipFill>
        <p:spPr>
          <a:xfrm>
            <a:off x="4053799" y="3104949"/>
            <a:ext cx="4948055" cy="1758875"/>
          </a:xfrm>
          <a:prstGeom prst="rect">
            <a:avLst/>
          </a:prstGeom>
          <a:noFill/>
          <a:ln cap="flat" cmpd="sng" w="9525">
            <a:solidFill>
              <a:schemeClr val="dk2"/>
            </a:solidFill>
            <a:prstDash val="solid"/>
            <a:round/>
            <a:headEnd len="sm" w="sm" type="none"/>
            <a:tailEnd len="sm" w="sm" type="none"/>
          </a:ln>
        </p:spPr>
      </p:pic>
      <p:sp>
        <p:nvSpPr>
          <p:cNvPr id="191" name="Google Shape;191;g26c07326582_0_93"/>
          <p:cNvSpPr/>
          <p:nvPr/>
        </p:nvSpPr>
        <p:spPr>
          <a:xfrm>
            <a:off x="6648000" y="2087100"/>
            <a:ext cx="2107500" cy="255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a:ea typeface="Overpass"/>
                <a:cs typeface="Overpass"/>
                <a:sym typeface="Overpass"/>
              </a:rPr>
              <a:t>Actual: 544.87</a:t>
            </a:r>
            <a:endParaRPr>
              <a:latin typeface="Overpass"/>
              <a:ea typeface="Overpass"/>
              <a:cs typeface="Overpass"/>
              <a:sym typeface="Overpas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6c07326582_0_78"/>
          <p:cNvSpPr txBox="1"/>
          <p:nvPr>
            <p:ph type="title"/>
          </p:nvPr>
        </p:nvSpPr>
        <p:spPr>
          <a:xfrm>
            <a:off x="363304" y="460765"/>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sz="3800"/>
              <a:t>Model Performance: Pure LSTM + GRU</a:t>
            </a:r>
            <a:endParaRPr sz="3800"/>
          </a:p>
        </p:txBody>
      </p:sp>
      <p:sp>
        <p:nvSpPr>
          <p:cNvPr id="197" name="Google Shape;197;g26c07326582_0_78"/>
          <p:cNvSpPr txBox="1"/>
          <p:nvPr>
            <p:ph idx="1" type="body"/>
          </p:nvPr>
        </p:nvSpPr>
        <p:spPr>
          <a:xfrm>
            <a:off x="363300" y="1176200"/>
            <a:ext cx="2798400" cy="35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GB">
                <a:latin typeface="Overpass"/>
                <a:ea typeface="Overpass"/>
                <a:cs typeface="Overpass"/>
                <a:sym typeface="Overpass"/>
              </a:rPr>
              <a:t>Model 2: 64, 32, 16, 8</a:t>
            </a:r>
            <a:endParaRPr b="1">
              <a:latin typeface="Overpass"/>
              <a:ea typeface="Overpass"/>
              <a:cs typeface="Overpass"/>
              <a:sym typeface="Overpass"/>
            </a:endParaRPr>
          </a:p>
        </p:txBody>
      </p:sp>
      <p:sp>
        <p:nvSpPr>
          <p:cNvPr id="198" name="Google Shape;198;g26c07326582_0_78"/>
          <p:cNvSpPr/>
          <p:nvPr/>
        </p:nvSpPr>
        <p:spPr>
          <a:xfrm>
            <a:off x="6648025" y="1224500"/>
            <a:ext cx="2107500" cy="255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Medium"/>
                <a:ea typeface="Overpass Medium"/>
                <a:cs typeface="Overpass Medium"/>
                <a:sym typeface="Overpass Medium"/>
              </a:rPr>
              <a:t>Loss: 0.0006 </a:t>
            </a:r>
            <a:r>
              <a:rPr b="1" lang="en-GB">
                <a:latin typeface="Overpass"/>
                <a:ea typeface="Overpass"/>
                <a:cs typeface="Overpass"/>
                <a:sym typeface="Overpass"/>
              </a:rPr>
              <a:t>(incr-d)</a:t>
            </a:r>
            <a:endParaRPr b="1">
              <a:latin typeface="Overpass"/>
              <a:ea typeface="Overpass"/>
              <a:cs typeface="Overpass"/>
              <a:sym typeface="Overpass"/>
            </a:endParaRPr>
          </a:p>
        </p:txBody>
      </p:sp>
      <p:sp>
        <p:nvSpPr>
          <p:cNvPr id="199" name="Google Shape;199;g26c07326582_0_78"/>
          <p:cNvSpPr/>
          <p:nvPr/>
        </p:nvSpPr>
        <p:spPr>
          <a:xfrm>
            <a:off x="6648150" y="1655800"/>
            <a:ext cx="2107500" cy="25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a:ea typeface="Overpass"/>
                <a:cs typeface="Overpass"/>
                <a:sym typeface="Overpass"/>
              </a:rPr>
              <a:t>Prediction: 490.06396</a:t>
            </a:r>
            <a:endParaRPr>
              <a:latin typeface="Overpass"/>
              <a:ea typeface="Overpass"/>
              <a:cs typeface="Overpass"/>
              <a:sym typeface="Overpass"/>
            </a:endParaRPr>
          </a:p>
        </p:txBody>
      </p:sp>
      <p:pic>
        <p:nvPicPr>
          <p:cNvPr id="200" name="Google Shape;200;g26c07326582_0_78"/>
          <p:cNvPicPr preferRelativeResize="0"/>
          <p:nvPr/>
        </p:nvPicPr>
        <p:blipFill>
          <a:blip r:embed="rId3">
            <a:alphaModFix/>
          </a:blip>
          <a:stretch>
            <a:fillRect/>
          </a:stretch>
        </p:blipFill>
        <p:spPr>
          <a:xfrm>
            <a:off x="4053825" y="1214189"/>
            <a:ext cx="2443176" cy="1758861"/>
          </a:xfrm>
          <a:prstGeom prst="rect">
            <a:avLst/>
          </a:prstGeom>
          <a:noFill/>
          <a:ln cap="flat" cmpd="sng" w="9525">
            <a:solidFill>
              <a:schemeClr val="dk2"/>
            </a:solidFill>
            <a:prstDash val="solid"/>
            <a:round/>
            <a:headEnd len="sm" w="sm" type="none"/>
            <a:tailEnd len="sm" w="sm" type="none"/>
          </a:ln>
        </p:spPr>
      </p:pic>
      <p:pic>
        <p:nvPicPr>
          <p:cNvPr id="201" name="Google Shape;201;g26c07326582_0_78"/>
          <p:cNvPicPr preferRelativeResize="0"/>
          <p:nvPr/>
        </p:nvPicPr>
        <p:blipFill>
          <a:blip r:embed="rId4">
            <a:alphaModFix/>
          </a:blip>
          <a:stretch>
            <a:fillRect/>
          </a:stretch>
        </p:blipFill>
        <p:spPr>
          <a:xfrm>
            <a:off x="363300" y="1910798"/>
            <a:ext cx="3528275" cy="2524252"/>
          </a:xfrm>
          <a:prstGeom prst="rect">
            <a:avLst/>
          </a:prstGeom>
          <a:noFill/>
          <a:ln cap="flat" cmpd="sng" w="9525">
            <a:solidFill>
              <a:schemeClr val="dk2"/>
            </a:solidFill>
            <a:prstDash val="solid"/>
            <a:round/>
            <a:headEnd len="sm" w="sm" type="none"/>
            <a:tailEnd len="sm" w="sm" type="none"/>
          </a:ln>
        </p:spPr>
      </p:pic>
      <p:pic>
        <p:nvPicPr>
          <p:cNvPr id="202" name="Google Shape;202;g26c07326582_0_78"/>
          <p:cNvPicPr preferRelativeResize="0"/>
          <p:nvPr/>
        </p:nvPicPr>
        <p:blipFill>
          <a:blip r:embed="rId5">
            <a:alphaModFix/>
          </a:blip>
          <a:stretch>
            <a:fillRect/>
          </a:stretch>
        </p:blipFill>
        <p:spPr>
          <a:xfrm>
            <a:off x="4053826" y="1214500"/>
            <a:ext cx="2443176" cy="1758874"/>
          </a:xfrm>
          <a:prstGeom prst="rect">
            <a:avLst/>
          </a:prstGeom>
          <a:noFill/>
          <a:ln cap="flat" cmpd="sng" w="9525">
            <a:solidFill>
              <a:schemeClr val="dk2"/>
            </a:solidFill>
            <a:prstDash val="solid"/>
            <a:round/>
            <a:headEnd len="sm" w="sm" type="none"/>
            <a:tailEnd len="sm" w="sm" type="none"/>
          </a:ln>
        </p:spPr>
      </p:pic>
      <p:pic>
        <p:nvPicPr>
          <p:cNvPr id="203" name="Google Shape;203;g26c07326582_0_78"/>
          <p:cNvPicPr preferRelativeResize="0"/>
          <p:nvPr/>
        </p:nvPicPr>
        <p:blipFill>
          <a:blip r:embed="rId6">
            <a:alphaModFix/>
          </a:blip>
          <a:stretch>
            <a:fillRect/>
          </a:stretch>
        </p:blipFill>
        <p:spPr>
          <a:xfrm>
            <a:off x="4053798" y="3104952"/>
            <a:ext cx="4948055" cy="1758875"/>
          </a:xfrm>
          <a:prstGeom prst="rect">
            <a:avLst/>
          </a:prstGeom>
          <a:noFill/>
          <a:ln cap="flat" cmpd="sng" w="9525">
            <a:solidFill>
              <a:schemeClr val="dk2"/>
            </a:solidFill>
            <a:prstDash val="solid"/>
            <a:round/>
            <a:headEnd len="sm" w="sm" type="none"/>
            <a:tailEnd len="sm" w="sm" type="none"/>
          </a:ln>
        </p:spPr>
      </p:pic>
      <p:sp>
        <p:nvSpPr>
          <p:cNvPr id="204" name="Google Shape;204;g26c07326582_0_78"/>
          <p:cNvSpPr/>
          <p:nvPr/>
        </p:nvSpPr>
        <p:spPr>
          <a:xfrm>
            <a:off x="6648000" y="2087100"/>
            <a:ext cx="2107500" cy="255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a:ea typeface="Overpass"/>
                <a:cs typeface="Overpass"/>
                <a:sym typeface="Overpass"/>
              </a:rPr>
              <a:t>Actual: 544.87</a:t>
            </a:r>
            <a:endParaRPr>
              <a:latin typeface="Overpass"/>
              <a:ea typeface="Overpass"/>
              <a:cs typeface="Overpass"/>
              <a:sym typeface="Overpas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6c07326582_0_61"/>
          <p:cNvSpPr txBox="1"/>
          <p:nvPr>
            <p:ph type="title"/>
          </p:nvPr>
        </p:nvSpPr>
        <p:spPr>
          <a:xfrm>
            <a:off x="363304" y="460765"/>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sz="3800"/>
              <a:t>Model Performance: Pure LSTM + GRU</a:t>
            </a:r>
            <a:endParaRPr sz="3800"/>
          </a:p>
        </p:txBody>
      </p:sp>
      <p:sp>
        <p:nvSpPr>
          <p:cNvPr id="210" name="Google Shape;210;g26c07326582_0_61"/>
          <p:cNvSpPr txBox="1"/>
          <p:nvPr>
            <p:ph idx="1" type="body"/>
          </p:nvPr>
        </p:nvSpPr>
        <p:spPr>
          <a:xfrm>
            <a:off x="363300" y="1176200"/>
            <a:ext cx="2798400" cy="35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GB">
                <a:latin typeface="Overpass"/>
                <a:ea typeface="Overpass"/>
                <a:cs typeface="Overpass"/>
                <a:sym typeface="Overpass"/>
              </a:rPr>
              <a:t>Model 3: 128, 64, 32, 16</a:t>
            </a:r>
            <a:endParaRPr b="1">
              <a:latin typeface="Overpass"/>
              <a:ea typeface="Overpass"/>
              <a:cs typeface="Overpass"/>
              <a:sym typeface="Overpass"/>
            </a:endParaRPr>
          </a:p>
        </p:txBody>
      </p:sp>
      <p:sp>
        <p:nvSpPr>
          <p:cNvPr id="211" name="Google Shape;211;g26c07326582_0_61"/>
          <p:cNvSpPr/>
          <p:nvPr/>
        </p:nvSpPr>
        <p:spPr>
          <a:xfrm>
            <a:off x="6648025" y="1224500"/>
            <a:ext cx="2107500" cy="255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Medium"/>
                <a:ea typeface="Overpass Medium"/>
                <a:cs typeface="Overpass Medium"/>
                <a:sym typeface="Overpass Medium"/>
              </a:rPr>
              <a:t>Loss: 0.0008 </a:t>
            </a:r>
            <a:r>
              <a:rPr b="1" lang="en-GB">
                <a:latin typeface="Overpass"/>
                <a:ea typeface="Overpass"/>
                <a:cs typeface="Overpass"/>
                <a:sym typeface="Overpass"/>
              </a:rPr>
              <a:t>(incr-d)</a:t>
            </a:r>
            <a:endParaRPr b="1">
              <a:latin typeface="Overpass"/>
              <a:ea typeface="Overpass"/>
              <a:cs typeface="Overpass"/>
              <a:sym typeface="Overpass"/>
            </a:endParaRPr>
          </a:p>
        </p:txBody>
      </p:sp>
      <p:sp>
        <p:nvSpPr>
          <p:cNvPr id="212" name="Google Shape;212;g26c07326582_0_61"/>
          <p:cNvSpPr/>
          <p:nvPr/>
        </p:nvSpPr>
        <p:spPr>
          <a:xfrm>
            <a:off x="6648150" y="1655800"/>
            <a:ext cx="2107500" cy="25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Medium"/>
                <a:ea typeface="Overpass Medium"/>
                <a:cs typeface="Overpass Medium"/>
                <a:sym typeface="Overpass Medium"/>
              </a:rPr>
              <a:t>Prediction: 485.43457</a:t>
            </a:r>
            <a:endParaRPr>
              <a:latin typeface="Overpass Medium"/>
              <a:ea typeface="Overpass Medium"/>
              <a:cs typeface="Overpass Medium"/>
              <a:sym typeface="Overpass Medium"/>
            </a:endParaRPr>
          </a:p>
        </p:txBody>
      </p:sp>
      <p:pic>
        <p:nvPicPr>
          <p:cNvPr id="213" name="Google Shape;213;g26c07326582_0_61"/>
          <p:cNvPicPr preferRelativeResize="0"/>
          <p:nvPr/>
        </p:nvPicPr>
        <p:blipFill>
          <a:blip r:embed="rId3">
            <a:alphaModFix/>
          </a:blip>
          <a:stretch>
            <a:fillRect/>
          </a:stretch>
        </p:blipFill>
        <p:spPr>
          <a:xfrm>
            <a:off x="363303" y="1655800"/>
            <a:ext cx="3528267" cy="3208025"/>
          </a:xfrm>
          <a:prstGeom prst="rect">
            <a:avLst/>
          </a:prstGeom>
          <a:noFill/>
          <a:ln cap="flat" cmpd="sng" w="9525">
            <a:solidFill>
              <a:schemeClr val="dk2"/>
            </a:solidFill>
            <a:prstDash val="solid"/>
            <a:round/>
            <a:headEnd len="sm" w="sm" type="none"/>
            <a:tailEnd len="sm" w="sm" type="none"/>
          </a:ln>
        </p:spPr>
      </p:pic>
      <p:pic>
        <p:nvPicPr>
          <p:cNvPr id="214" name="Google Shape;214;g26c07326582_0_61"/>
          <p:cNvPicPr preferRelativeResize="0"/>
          <p:nvPr/>
        </p:nvPicPr>
        <p:blipFill>
          <a:blip r:embed="rId4">
            <a:alphaModFix/>
          </a:blip>
          <a:stretch>
            <a:fillRect/>
          </a:stretch>
        </p:blipFill>
        <p:spPr>
          <a:xfrm>
            <a:off x="4053825" y="1214189"/>
            <a:ext cx="2443176" cy="1758861"/>
          </a:xfrm>
          <a:prstGeom prst="rect">
            <a:avLst/>
          </a:prstGeom>
          <a:noFill/>
          <a:ln cap="flat" cmpd="sng" w="9525">
            <a:solidFill>
              <a:schemeClr val="dk2"/>
            </a:solidFill>
            <a:prstDash val="solid"/>
            <a:round/>
            <a:headEnd len="sm" w="sm" type="none"/>
            <a:tailEnd len="sm" w="sm" type="none"/>
          </a:ln>
        </p:spPr>
      </p:pic>
      <p:pic>
        <p:nvPicPr>
          <p:cNvPr id="215" name="Google Shape;215;g26c07326582_0_61"/>
          <p:cNvPicPr preferRelativeResize="0"/>
          <p:nvPr/>
        </p:nvPicPr>
        <p:blipFill>
          <a:blip r:embed="rId5">
            <a:alphaModFix/>
          </a:blip>
          <a:stretch>
            <a:fillRect/>
          </a:stretch>
        </p:blipFill>
        <p:spPr>
          <a:xfrm>
            <a:off x="4053821" y="3104950"/>
            <a:ext cx="4948004" cy="1758875"/>
          </a:xfrm>
          <a:prstGeom prst="rect">
            <a:avLst/>
          </a:prstGeom>
          <a:noFill/>
          <a:ln cap="flat" cmpd="sng" w="9525">
            <a:solidFill>
              <a:schemeClr val="dk2"/>
            </a:solidFill>
            <a:prstDash val="solid"/>
            <a:round/>
            <a:headEnd len="sm" w="sm" type="none"/>
            <a:tailEnd len="sm" w="sm" type="none"/>
          </a:ln>
        </p:spPr>
      </p:pic>
      <p:sp>
        <p:nvSpPr>
          <p:cNvPr id="216" name="Google Shape;216;g26c07326582_0_61"/>
          <p:cNvSpPr/>
          <p:nvPr/>
        </p:nvSpPr>
        <p:spPr>
          <a:xfrm>
            <a:off x="6648000" y="2087100"/>
            <a:ext cx="2107500" cy="255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a:ea typeface="Overpass"/>
                <a:cs typeface="Overpass"/>
                <a:sym typeface="Overpass"/>
              </a:rPr>
              <a:t>Actual: 544.87</a:t>
            </a:r>
            <a:endParaRPr>
              <a:latin typeface="Overpass"/>
              <a:ea typeface="Overpass"/>
              <a:cs typeface="Overpass"/>
              <a:sym typeface="Overpas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SUBSCRIBE: http://bit.ly/29qBUt7&#10;&#10;About Netflix:&#10;Netflix is the world's leading internet entertainment service with 130 million memberships in over 190 countries enjoying TV series, documentaries and feature films across a wide variety of genres and languages. Members can watch as much as they want, anytime, anywhere, on any internet-connected screen. Members can play, pause and resume watching, all without commercials or commitments.&#10;&#10;Connect with Netflix Online:&#10;Visit Netflix WEBSITE: http://nflx.it/29BcWb5&#10;Like Netflix Kids on FACEBOOK: http://bit.ly/NetflixFamily&#10;Like Netflix on FACEBOOK: http://bit.ly/29kkAtN&#10;Follow Netflix on TWITTER: http://bit.ly/29gswqd&#10;Follow Netflix on INSTAGRAM: http://bit.ly/29oO4UP&#10;Follow Netflix on TUMBLR: http://bit.ly/29kkemT&#10;&#10;Netflix New Logo Animation 2019&#10;http://youtube.com/netflix" id="83" name="Google Shape;83;g26c07326582_0_1" title="Netflix New Logo Animation 2019">
            <a:hlinkClick r:id="rId3"/>
          </p:cNvPr>
          <p:cNvPicPr preferRelativeResize="0"/>
          <p:nvPr/>
        </p:nvPicPr>
        <p:blipFill>
          <a:blip r:embed="rId4">
            <a:alphaModFix/>
          </a:blip>
          <a:stretch>
            <a:fillRect/>
          </a:stretch>
        </p:blipFill>
        <p:spPr>
          <a:xfrm>
            <a:off x="0" y="0"/>
            <a:ext cx="9144000" cy="51434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6c07326582_0_44"/>
          <p:cNvSpPr txBox="1"/>
          <p:nvPr>
            <p:ph type="title"/>
          </p:nvPr>
        </p:nvSpPr>
        <p:spPr>
          <a:xfrm>
            <a:off x="363304" y="460765"/>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sz="3800"/>
              <a:t>Model Performance: Pure LSTM + GRU</a:t>
            </a:r>
            <a:endParaRPr sz="3800"/>
          </a:p>
        </p:txBody>
      </p:sp>
      <p:sp>
        <p:nvSpPr>
          <p:cNvPr id="222" name="Google Shape;222;g26c07326582_0_44"/>
          <p:cNvSpPr txBox="1"/>
          <p:nvPr>
            <p:ph idx="1" type="body"/>
          </p:nvPr>
        </p:nvSpPr>
        <p:spPr>
          <a:xfrm>
            <a:off x="363300" y="1176200"/>
            <a:ext cx="2798400" cy="35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GB">
                <a:latin typeface="Overpass"/>
                <a:ea typeface="Overpass"/>
                <a:cs typeface="Overpass"/>
                <a:sym typeface="Overpass"/>
              </a:rPr>
              <a:t>Model 4: 256, 128, 64, 32</a:t>
            </a:r>
            <a:endParaRPr b="1">
              <a:latin typeface="Overpass"/>
              <a:ea typeface="Overpass"/>
              <a:cs typeface="Overpass"/>
              <a:sym typeface="Overpass"/>
            </a:endParaRPr>
          </a:p>
        </p:txBody>
      </p:sp>
      <p:sp>
        <p:nvSpPr>
          <p:cNvPr id="223" name="Google Shape;223;g26c07326582_0_44"/>
          <p:cNvSpPr/>
          <p:nvPr/>
        </p:nvSpPr>
        <p:spPr>
          <a:xfrm>
            <a:off x="6648025" y="1224500"/>
            <a:ext cx="2107500" cy="255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Medium"/>
                <a:ea typeface="Overpass Medium"/>
                <a:cs typeface="Overpass Medium"/>
                <a:sym typeface="Overpass Medium"/>
              </a:rPr>
              <a:t>Loss: 0.0006 </a:t>
            </a:r>
            <a:r>
              <a:rPr b="1" lang="en-GB">
                <a:latin typeface="Overpass"/>
                <a:ea typeface="Overpass"/>
                <a:cs typeface="Overpass"/>
                <a:sym typeface="Overpass"/>
              </a:rPr>
              <a:t>(decr-d)</a:t>
            </a:r>
            <a:endParaRPr b="1">
              <a:latin typeface="Overpass"/>
              <a:ea typeface="Overpass"/>
              <a:cs typeface="Overpass"/>
              <a:sym typeface="Overpass"/>
            </a:endParaRPr>
          </a:p>
        </p:txBody>
      </p:sp>
      <p:sp>
        <p:nvSpPr>
          <p:cNvPr id="224" name="Google Shape;224;g26c07326582_0_44"/>
          <p:cNvSpPr/>
          <p:nvPr/>
        </p:nvSpPr>
        <p:spPr>
          <a:xfrm>
            <a:off x="6648150" y="1655800"/>
            <a:ext cx="2107500" cy="25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a:ea typeface="Overpass"/>
                <a:cs typeface="Overpass"/>
                <a:sym typeface="Overpass"/>
              </a:rPr>
              <a:t>Prediction: 490.06396</a:t>
            </a:r>
            <a:endParaRPr>
              <a:latin typeface="Overpass"/>
              <a:ea typeface="Overpass"/>
              <a:cs typeface="Overpass"/>
              <a:sym typeface="Overpass"/>
            </a:endParaRPr>
          </a:p>
        </p:txBody>
      </p:sp>
      <p:pic>
        <p:nvPicPr>
          <p:cNvPr id="225" name="Google Shape;225;g26c07326582_0_44"/>
          <p:cNvPicPr preferRelativeResize="0"/>
          <p:nvPr/>
        </p:nvPicPr>
        <p:blipFill>
          <a:blip r:embed="rId3">
            <a:alphaModFix/>
          </a:blip>
          <a:stretch>
            <a:fillRect/>
          </a:stretch>
        </p:blipFill>
        <p:spPr>
          <a:xfrm>
            <a:off x="363300" y="1636261"/>
            <a:ext cx="3539525" cy="3227564"/>
          </a:xfrm>
          <a:prstGeom prst="rect">
            <a:avLst/>
          </a:prstGeom>
          <a:noFill/>
          <a:ln cap="flat" cmpd="sng" w="9525">
            <a:solidFill>
              <a:schemeClr val="dk2"/>
            </a:solidFill>
            <a:prstDash val="solid"/>
            <a:round/>
            <a:headEnd len="sm" w="sm" type="none"/>
            <a:tailEnd len="sm" w="sm" type="none"/>
          </a:ln>
        </p:spPr>
      </p:pic>
      <p:pic>
        <p:nvPicPr>
          <p:cNvPr id="226" name="Google Shape;226;g26c07326582_0_44"/>
          <p:cNvPicPr preferRelativeResize="0"/>
          <p:nvPr/>
        </p:nvPicPr>
        <p:blipFill>
          <a:blip r:embed="rId4">
            <a:alphaModFix/>
          </a:blip>
          <a:stretch>
            <a:fillRect/>
          </a:stretch>
        </p:blipFill>
        <p:spPr>
          <a:xfrm>
            <a:off x="4053894" y="1224500"/>
            <a:ext cx="2443189" cy="1758874"/>
          </a:xfrm>
          <a:prstGeom prst="rect">
            <a:avLst/>
          </a:prstGeom>
          <a:noFill/>
          <a:ln cap="flat" cmpd="sng" w="9525">
            <a:solidFill>
              <a:schemeClr val="dk2"/>
            </a:solidFill>
            <a:prstDash val="solid"/>
            <a:round/>
            <a:headEnd len="sm" w="sm" type="none"/>
            <a:tailEnd len="sm" w="sm" type="none"/>
          </a:ln>
        </p:spPr>
      </p:pic>
      <p:pic>
        <p:nvPicPr>
          <p:cNvPr id="227" name="Google Shape;227;g26c07326582_0_44"/>
          <p:cNvPicPr preferRelativeResize="0"/>
          <p:nvPr/>
        </p:nvPicPr>
        <p:blipFill>
          <a:blip r:embed="rId5">
            <a:alphaModFix/>
          </a:blip>
          <a:stretch>
            <a:fillRect/>
          </a:stretch>
        </p:blipFill>
        <p:spPr>
          <a:xfrm>
            <a:off x="4053835" y="3104952"/>
            <a:ext cx="4948055" cy="1758875"/>
          </a:xfrm>
          <a:prstGeom prst="rect">
            <a:avLst/>
          </a:prstGeom>
          <a:noFill/>
          <a:ln cap="flat" cmpd="sng" w="9525">
            <a:solidFill>
              <a:schemeClr val="dk2"/>
            </a:solidFill>
            <a:prstDash val="solid"/>
            <a:round/>
            <a:headEnd len="sm" w="sm" type="none"/>
            <a:tailEnd len="sm" w="sm" type="none"/>
          </a:ln>
        </p:spPr>
      </p:pic>
      <p:sp>
        <p:nvSpPr>
          <p:cNvPr id="228" name="Google Shape;228;g26c07326582_0_44"/>
          <p:cNvSpPr/>
          <p:nvPr/>
        </p:nvSpPr>
        <p:spPr>
          <a:xfrm>
            <a:off x="6648000" y="2087100"/>
            <a:ext cx="2107500" cy="255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a:ea typeface="Overpass"/>
                <a:cs typeface="Overpass"/>
                <a:sym typeface="Overpass"/>
              </a:rPr>
              <a:t>Actual: 544.87</a:t>
            </a:r>
            <a:endParaRPr>
              <a:latin typeface="Overpass"/>
              <a:ea typeface="Overpass"/>
              <a:cs typeface="Overpass"/>
              <a:sym typeface="Overpas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6c07326582_0_7"/>
          <p:cNvSpPr txBox="1"/>
          <p:nvPr>
            <p:ph type="title"/>
          </p:nvPr>
        </p:nvSpPr>
        <p:spPr>
          <a:xfrm>
            <a:off x="363304" y="460765"/>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sz="3800"/>
              <a:t>Model Performance: Pure LSTM + GRU</a:t>
            </a:r>
            <a:endParaRPr sz="3800"/>
          </a:p>
        </p:txBody>
      </p:sp>
      <p:sp>
        <p:nvSpPr>
          <p:cNvPr id="234" name="Google Shape;234;g26c07326582_0_7"/>
          <p:cNvSpPr txBox="1"/>
          <p:nvPr>
            <p:ph idx="1" type="body"/>
          </p:nvPr>
        </p:nvSpPr>
        <p:spPr>
          <a:xfrm>
            <a:off x="363300" y="1176200"/>
            <a:ext cx="2798400" cy="35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GB">
                <a:latin typeface="Overpass"/>
                <a:ea typeface="Overpass"/>
                <a:cs typeface="Overpass"/>
                <a:sym typeface="Overpass"/>
              </a:rPr>
              <a:t>Model 5: 512, 256, 128, 64</a:t>
            </a:r>
            <a:endParaRPr b="1">
              <a:latin typeface="Overpass"/>
              <a:ea typeface="Overpass"/>
              <a:cs typeface="Overpass"/>
              <a:sym typeface="Overpass"/>
            </a:endParaRPr>
          </a:p>
        </p:txBody>
      </p:sp>
      <p:pic>
        <p:nvPicPr>
          <p:cNvPr id="235" name="Google Shape;235;g26c07326582_0_7"/>
          <p:cNvPicPr preferRelativeResize="0"/>
          <p:nvPr/>
        </p:nvPicPr>
        <p:blipFill>
          <a:blip r:embed="rId3">
            <a:alphaModFix/>
          </a:blip>
          <a:stretch>
            <a:fillRect/>
          </a:stretch>
        </p:blipFill>
        <p:spPr>
          <a:xfrm>
            <a:off x="363303" y="1662825"/>
            <a:ext cx="3539522" cy="3201000"/>
          </a:xfrm>
          <a:prstGeom prst="rect">
            <a:avLst/>
          </a:prstGeom>
          <a:noFill/>
          <a:ln cap="flat" cmpd="sng" w="9525">
            <a:solidFill>
              <a:schemeClr val="dk2"/>
            </a:solidFill>
            <a:prstDash val="solid"/>
            <a:round/>
            <a:headEnd len="sm" w="sm" type="none"/>
            <a:tailEnd len="sm" w="sm" type="none"/>
          </a:ln>
        </p:spPr>
      </p:pic>
      <p:pic>
        <p:nvPicPr>
          <p:cNvPr id="236" name="Google Shape;236;g26c07326582_0_7"/>
          <p:cNvPicPr preferRelativeResize="0"/>
          <p:nvPr/>
        </p:nvPicPr>
        <p:blipFill>
          <a:blip r:embed="rId4">
            <a:alphaModFix/>
          </a:blip>
          <a:stretch>
            <a:fillRect/>
          </a:stretch>
        </p:blipFill>
        <p:spPr>
          <a:xfrm>
            <a:off x="4053825" y="1224500"/>
            <a:ext cx="2443198" cy="1758874"/>
          </a:xfrm>
          <a:prstGeom prst="rect">
            <a:avLst/>
          </a:prstGeom>
          <a:noFill/>
          <a:ln cap="flat" cmpd="sng" w="9525">
            <a:solidFill>
              <a:schemeClr val="dk2"/>
            </a:solidFill>
            <a:prstDash val="solid"/>
            <a:round/>
            <a:headEnd len="sm" w="sm" type="none"/>
            <a:tailEnd len="sm" w="sm" type="none"/>
          </a:ln>
        </p:spPr>
      </p:pic>
      <p:pic>
        <p:nvPicPr>
          <p:cNvPr id="237" name="Google Shape;237;g26c07326582_0_7"/>
          <p:cNvPicPr preferRelativeResize="0"/>
          <p:nvPr/>
        </p:nvPicPr>
        <p:blipFill>
          <a:blip r:embed="rId5">
            <a:alphaModFix/>
          </a:blip>
          <a:stretch>
            <a:fillRect/>
          </a:stretch>
        </p:blipFill>
        <p:spPr>
          <a:xfrm>
            <a:off x="4053825" y="3104950"/>
            <a:ext cx="4948076" cy="1758884"/>
          </a:xfrm>
          <a:prstGeom prst="rect">
            <a:avLst/>
          </a:prstGeom>
          <a:noFill/>
          <a:ln cap="flat" cmpd="sng" w="9525">
            <a:solidFill>
              <a:schemeClr val="dk2"/>
            </a:solidFill>
            <a:prstDash val="solid"/>
            <a:round/>
            <a:headEnd len="sm" w="sm" type="none"/>
            <a:tailEnd len="sm" w="sm" type="none"/>
          </a:ln>
        </p:spPr>
      </p:pic>
      <p:sp>
        <p:nvSpPr>
          <p:cNvPr id="238" name="Google Shape;238;g26c07326582_0_7"/>
          <p:cNvSpPr/>
          <p:nvPr/>
        </p:nvSpPr>
        <p:spPr>
          <a:xfrm>
            <a:off x="6648025" y="1224500"/>
            <a:ext cx="2107500" cy="255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Medium"/>
                <a:ea typeface="Overpass Medium"/>
                <a:cs typeface="Overpass Medium"/>
                <a:sym typeface="Overpass Medium"/>
              </a:rPr>
              <a:t>Loss: 0.0005 </a:t>
            </a:r>
            <a:r>
              <a:rPr b="1" lang="en-GB">
                <a:latin typeface="Overpass"/>
                <a:ea typeface="Overpass"/>
                <a:cs typeface="Overpass"/>
                <a:sym typeface="Overpass"/>
              </a:rPr>
              <a:t>(decr-d)</a:t>
            </a:r>
            <a:endParaRPr b="1">
              <a:latin typeface="Overpass"/>
              <a:ea typeface="Overpass"/>
              <a:cs typeface="Overpass"/>
              <a:sym typeface="Overpass"/>
            </a:endParaRPr>
          </a:p>
        </p:txBody>
      </p:sp>
      <p:sp>
        <p:nvSpPr>
          <p:cNvPr id="239" name="Google Shape;239;g26c07326582_0_7"/>
          <p:cNvSpPr/>
          <p:nvPr/>
        </p:nvSpPr>
        <p:spPr>
          <a:xfrm>
            <a:off x="6648150" y="1655800"/>
            <a:ext cx="2107500" cy="25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Medium"/>
                <a:ea typeface="Overpass Medium"/>
                <a:cs typeface="Overpass Medium"/>
                <a:sym typeface="Overpass Medium"/>
              </a:rPr>
              <a:t>Prediction: </a:t>
            </a:r>
            <a:r>
              <a:rPr lang="en-GB">
                <a:latin typeface="Overpass Medium"/>
                <a:ea typeface="Overpass Medium"/>
                <a:cs typeface="Overpass Medium"/>
                <a:sym typeface="Overpass Medium"/>
              </a:rPr>
              <a:t>488.98505</a:t>
            </a:r>
            <a:endParaRPr>
              <a:latin typeface="Overpass Medium"/>
              <a:ea typeface="Overpass Medium"/>
              <a:cs typeface="Overpass Medium"/>
              <a:sym typeface="Overpass Medium"/>
            </a:endParaRPr>
          </a:p>
        </p:txBody>
      </p:sp>
      <p:sp>
        <p:nvSpPr>
          <p:cNvPr id="240" name="Google Shape;240;g26c07326582_0_7"/>
          <p:cNvSpPr/>
          <p:nvPr/>
        </p:nvSpPr>
        <p:spPr>
          <a:xfrm>
            <a:off x="6648000" y="2087100"/>
            <a:ext cx="2107500" cy="255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Overpass"/>
                <a:ea typeface="Overpass"/>
                <a:cs typeface="Overpass"/>
                <a:sym typeface="Overpass"/>
              </a:rPr>
              <a:t>Actual: 544.87</a:t>
            </a:r>
            <a:endParaRPr>
              <a:latin typeface="Overpass"/>
              <a:ea typeface="Overpass"/>
              <a:cs typeface="Overpass"/>
              <a:sym typeface="Overpas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6be7fb604b_0_57"/>
          <p:cNvSpPr txBox="1"/>
          <p:nvPr>
            <p:ph type="title"/>
          </p:nvPr>
        </p:nvSpPr>
        <p:spPr>
          <a:xfrm>
            <a:off x="687700" y="445925"/>
            <a:ext cx="7768500" cy="10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Final Model:</a:t>
            </a:r>
            <a:endParaRPr/>
          </a:p>
        </p:txBody>
      </p:sp>
      <p:sp>
        <p:nvSpPr>
          <p:cNvPr id="246" name="Google Shape;246;g26be7fb604b_0_57"/>
          <p:cNvSpPr txBox="1"/>
          <p:nvPr>
            <p:ph idx="1" type="body"/>
          </p:nvPr>
        </p:nvSpPr>
        <p:spPr>
          <a:xfrm>
            <a:off x="687720" y="1311225"/>
            <a:ext cx="4590900" cy="32010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GB"/>
              <a:t>Choice: Pure LSTM + GRU</a:t>
            </a:r>
            <a:br>
              <a:rPr lang="en-GB"/>
            </a:br>
            <a:endParaRPr/>
          </a:p>
          <a:p>
            <a:pPr indent="-342900" lvl="0" marL="457200" rtl="0" algn="l">
              <a:lnSpc>
                <a:spcPct val="100000"/>
              </a:lnSpc>
              <a:spcBef>
                <a:spcPts val="0"/>
              </a:spcBef>
              <a:spcAft>
                <a:spcPts val="0"/>
              </a:spcAft>
              <a:buSzPts val="1800"/>
              <a:buChar char="●"/>
            </a:pPr>
            <a:r>
              <a:rPr lang="en-GB"/>
              <a:t>Performance: </a:t>
            </a:r>
            <a:endParaRPr/>
          </a:p>
          <a:p>
            <a:pPr indent="-355600" lvl="1" marL="914400" rtl="0" algn="l">
              <a:spcBef>
                <a:spcPts val="0"/>
              </a:spcBef>
              <a:spcAft>
                <a:spcPts val="0"/>
              </a:spcAft>
              <a:buSzPts val="2000"/>
              <a:buChar char="○"/>
            </a:pPr>
            <a:r>
              <a:rPr lang="en-GB" sz="1600">
                <a:solidFill>
                  <a:srgbClr val="000000"/>
                </a:solidFill>
                <a:latin typeface="Overpass Medium"/>
                <a:ea typeface="Overpass Medium"/>
                <a:cs typeface="Overpass Medium"/>
                <a:sym typeface="Overpass Medium"/>
              </a:rPr>
              <a:t>Loss: 0.0005</a:t>
            </a:r>
            <a:endParaRPr sz="2000"/>
          </a:p>
          <a:p>
            <a:pPr indent="-342900" lvl="1" marL="914400" rtl="0" algn="l">
              <a:spcBef>
                <a:spcPts val="0"/>
              </a:spcBef>
              <a:spcAft>
                <a:spcPts val="0"/>
              </a:spcAft>
              <a:buSzPts val="1800"/>
              <a:buChar char="○"/>
            </a:pPr>
            <a:r>
              <a:rPr lang="en-GB" sz="1600">
                <a:solidFill>
                  <a:srgbClr val="000000"/>
                </a:solidFill>
                <a:latin typeface="Overpass Medium"/>
                <a:ea typeface="Overpass Medium"/>
                <a:cs typeface="Overpass Medium"/>
                <a:sym typeface="Overpass Medium"/>
              </a:rPr>
              <a:t>Prediction: 488.98505</a:t>
            </a:r>
            <a:br>
              <a:rPr lang="en-GB"/>
            </a:br>
            <a:endParaRPr/>
          </a:p>
          <a:p>
            <a:pPr indent="-342900" lvl="0" marL="457200" rtl="0" algn="l">
              <a:lnSpc>
                <a:spcPct val="100000"/>
              </a:lnSpc>
              <a:spcBef>
                <a:spcPts val="0"/>
              </a:spcBef>
              <a:spcAft>
                <a:spcPts val="0"/>
              </a:spcAft>
              <a:buSzPts val="1800"/>
              <a:buChar char="●"/>
            </a:pPr>
            <a:r>
              <a:rPr lang="en-GB"/>
              <a:t>Problem:</a:t>
            </a:r>
            <a:endParaRPr/>
          </a:p>
          <a:p>
            <a:pPr indent="-342900" lvl="1" marL="914400" rtl="0" algn="l">
              <a:lnSpc>
                <a:spcPct val="100000"/>
              </a:lnSpc>
              <a:spcBef>
                <a:spcPts val="0"/>
              </a:spcBef>
              <a:spcAft>
                <a:spcPts val="0"/>
              </a:spcAft>
              <a:buSzPts val="1800"/>
              <a:buChar char="○"/>
            </a:pPr>
            <a:r>
              <a:rPr lang="en-GB"/>
              <a:t>Fluctuation and unpredictability in the stock market</a:t>
            </a:r>
            <a:endParaRPr/>
          </a:p>
        </p:txBody>
      </p:sp>
      <p:pic>
        <p:nvPicPr>
          <p:cNvPr id="247" name="Google Shape;247;g26be7fb604b_0_57"/>
          <p:cNvPicPr preferRelativeResize="0"/>
          <p:nvPr/>
        </p:nvPicPr>
        <p:blipFill>
          <a:blip r:embed="rId3">
            <a:alphaModFix/>
          </a:blip>
          <a:stretch>
            <a:fillRect/>
          </a:stretch>
        </p:blipFill>
        <p:spPr>
          <a:xfrm>
            <a:off x="5278653" y="1133675"/>
            <a:ext cx="3539522" cy="3201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g2c4b1fe032d_1_0"/>
          <p:cNvPicPr preferRelativeResize="0"/>
          <p:nvPr/>
        </p:nvPicPr>
        <p:blipFill>
          <a:blip r:embed="rId3">
            <a:alphaModFix/>
          </a:blip>
          <a:stretch>
            <a:fillRect/>
          </a:stretch>
        </p:blipFill>
        <p:spPr>
          <a:xfrm>
            <a:off x="333412" y="437001"/>
            <a:ext cx="8477176" cy="4269474"/>
          </a:xfrm>
          <a:prstGeom prst="rect">
            <a:avLst/>
          </a:prstGeom>
          <a:noFill/>
          <a:ln>
            <a:noFill/>
          </a:ln>
        </p:spPr>
      </p:pic>
      <p:sp>
        <p:nvSpPr>
          <p:cNvPr id="253" name="Google Shape;253;g2c4b1fe032d_1_0"/>
          <p:cNvSpPr/>
          <p:nvPr/>
        </p:nvSpPr>
        <p:spPr>
          <a:xfrm>
            <a:off x="3017350" y="3406975"/>
            <a:ext cx="841500" cy="369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Light"/>
              <a:ea typeface="Overpass Light"/>
              <a:cs typeface="Overpass Light"/>
              <a:sym typeface="Overpas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2" presetSubtype="4">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0"/>
                                        <p:tgtEl>
                                          <p:spTgt spid="2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67525919a5_0_11"/>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Challenges and Learning Points</a:t>
            </a:r>
            <a:endParaRPr/>
          </a:p>
        </p:txBody>
      </p:sp>
      <p:sp>
        <p:nvSpPr>
          <p:cNvPr id="259" name="Google Shape;259;g267525919a5_0_11"/>
          <p:cNvSpPr txBox="1"/>
          <p:nvPr>
            <p:ph idx="1" type="body"/>
          </p:nvPr>
        </p:nvSpPr>
        <p:spPr>
          <a:xfrm>
            <a:off x="687725" y="1311225"/>
            <a:ext cx="7672500" cy="32010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GB"/>
              <a:t>Data Scraping</a:t>
            </a:r>
            <a:endParaRPr/>
          </a:p>
          <a:p>
            <a:pPr indent="-342900" lvl="0" marL="457200" rtl="0" algn="l">
              <a:lnSpc>
                <a:spcPct val="100000"/>
              </a:lnSpc>
              <a:spcBef>
                <a:spcPts val="0"/>
              </a:spcBef>
              <a:spcAft>
                <a:spcPts val="0"/>
              </a:spcAft>
              <a:buSzPts val="1800"/>
              <a:buChar char="-"/>
            </a:pPr>
            <a:r>
              <a:rPr lang="en-GB"/>
              <a:t>Tedious data cleaning and pre-processing </a:t>
            </a:r>
            <a:endParaRPr/>
          </a:p>
          <a:p>
            <a:pPr indent="-342900" lvl="0" marL="457200" rtl="0" algn="l">
              <a:lnSpc>
                <a:spcPct val="100000"/>
              </a:lnSpc>
              <a:spcBef>
                <a:spcPts val="0"/>
              </a:spcBef>
              <a:spcAft>
                <a:spcPts val="0"/>
              </a:spcAft>
              <a:buSzPts val="1800"/>
              <a:buChar char="-"/>
            </a:pPr>
            <a:r>
              <a:rPr lang="en-GB"/>
              <a:t>Experimenting with various, unfamiliar models</a:t>
            </a:r>
            <a:endParaRPr/>
          </a:p>
          <a:p>
            <a:pPr indent="-342900" lvl="0" marL="457200" rtl="0" algn="l">
              <a:lnSpc>
                <a:spcPct val="100000"/>
              </a:lnSpc>
              <a:spcBef>
                <a:spcPts val="0"/>
              </a:spcBef>
              <a:spcAft>
                <a:spcPts val="0"/>
              </a:spcAft>
              <a:buSzPts val="1800"/>
              <a:buChar char="-"/>
            </a:pPr>
            <a:r>
              <a:rPr lang="en-GB"/>
              <a:t>Fine-tuning machine learning models</a:t>
            </a:r>
            <a:endParaRPr/>
          </a:p>
          <a:p>
            <a:pPr indent="-342900" lvl="0" marL="457200" rtl="0" algn="l">
              <a:spcBef>
                <a:spcPts val="0"/>
              </a:spcBef>
              <a:spcAft>
                <a:spcPts val="0"/>
              </a:spcAft>
              <a:buSzPts val="1800"/>
              <a:buChar char="-"/>
            </a:pPr>
            <a:r>
              <a:rPr lang="en-GB"/>
              <a:t>Unfamiliar financial terms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67525919a5_0_21"/>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Thank you!</a:t>
            </a:r>
            <a:endParaRPr/>
          </a:p>
        </p:txBody>
      </p:sp>
      <p:pic>
        <p:nvPicPr>
          <p:cNvPr id="265" name="Google Shape;265;g267525919a5_0_21"/>
          <p:cNvPicPr preferRelativeResize="0"/>
          <p:nvPr/>
        </p:nvPicPr>
        <p:blipFill rotWithShape="1">
          <a:blip r:embed="rId3">
            <a:alphaModFix/>
          </a:blip>
          <a:srcRect b="0" l="0" r="0" t="0"/>
          <a:stretch/>
        </p:blipFill>
        <p:spPr>
          <a:xfrm>
            <a:off x="381000" y="1263390"/>
            <a:ext cx="4743450" cy="2647950"/>
          </a:xfrm>
          <a:prstGeom prst="rect">
            <a:avLst/>
          </a:prstGeom>
          <a:noFill/>
          <a:ln>
            <a:noFill/>
          </a:ln>
        </p:spPr>
      </p:pic>
      <p:pic>
        <p:nvPicPr>
          <p:cNvPr id="266" name="Google Shape;266;g267525919a5_0_21"/>
          <p:cNvPicPr preferRelativeResize="0"/>
          <p:nvPr/>
        </p:nvPicPr>
        <p:blipFill rotWithShape="1">
          <a:blip r:embed="rId4">
            <a:alphaModFix/>
          </a:blip>
          <a:srcRect b="0" l="0" r="0" t="0"/>
          <a:stretch/>
        </p:blipFill>
        <p:spPr>
          <a:xfrm>
            <a:off x="5254700" y="1263400"/>
            <a:ext cx="3535324" cy="264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67525919a5_0_0"/>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Project: Netflix Stock Prediction</a:t>
            </a:r>
            <a:endParaRPr/>
          </a:p>
        </p:txBody>
      </p:sp>
      <p:sp>
        <p:nvSpPr>
          <p:cNvPr id="89" name="Google Shape;89;g267525919a5_0_0"/>
          <p:cNvSpPr txBox="1"/>
          <p:nvPr>
            <p:ph idx="1" type="body"/>
          </p:nvPr>
        </p:nvSpPr>
        <p:spPr>
          <a:xfrm>
            <a:off x="687725" y="1158825"/>
            <a:ext cx="7768500" cy="3201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GB"/>
              <a:t>The task of forecasting stock price has been a challenge for many </a:t>
            </a:r>
            <a:r>
              <a:rPr b="1" lang="en-GB">
                <a:latin typeface="Overpass"/>
                <a:ea typeface="Overpass"/>
                <a:cs typeface="Overpass"/>
                <a:sym typeface="Overpass"/>
              </a:rPr>
              <a:t>researchers </a:t>
            </a:r>
            <a:r>
              <a:rPr lang="en-GB"/>
              <a:t>and </a:t>
            </a:r>
            <a:r>
              <a:rPr b="1" lang="en-GB">
                <a:latin typeface="Overpass"/>
                <a:ea typeface="Overpass"/>
                <a:cs typeface="Overpass"/>
                <a:sym typeface="Overpass"/>
              </a:rPr>
              <a:t>analysts</a:t>
            </a:r>
            <a:r>
              <a:rPr lang="en-GB"/>
              <a:t> for decades. Nonetheless, many investors are keen on knowing</a:t>
            </a:r>
            <a:r>
              <a:rPr b="1" lang="en-GB">
                <a:latin typeface="Overpass"/>
                <a:ea typeface="Overpass"/>
                <a:cs typeface="Overpass"/>
                <a:sym typeface="Overpass"/>
              </a:rPr>
              <a:t> predicted stock prices </a:t>
            </a:r>
            <a:r>
              <a:rPr lang="en-GB"/>
              <a:t>to help them make </a:t>
            </a:r>
            <a:r>
              <a:rPr b="1" lang="en-GB">
                <a:latin typeface="Overpass"/>
                <a:ea typeface="Overpass"/>
                <a:cs typeface="Overpass"/>
                <a:sym typeface="Overpass"/>
              </a:rPr>
              <a:t>more informed </a:t>
            </a:r>
            <a:r>
              <a:rPr lang="en-GB"/>
              <a:t>and </a:t>
            </a:r>
            <a:r>
              <a:rPr b="1" lang="en-GB">
                <a:latin typeface="Overpass"/>
                <a:ea typeface="Overpass"/>
                <a:cs typeface="Overpass"/>
                <a:sym typeface="Overpass"/>
              </a:rPr>
              <a:t>good investment decisions</a:t>
            </a:r>
            <a:r>
              <a:rPr lang="en-GB"/>
              <a:t>.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GB"/>
              <a:t>Thus, </a:t>
            </a:r>
            <a:r>
              <a:rPr b="1" lang="en-GB">
                <a:latin typeface="Overpass"/>
                <a:ea typeface="Overpass"/>
                <a:cs typeface="Overpass"/>
                <a:sym typeface="Overpass"/>
              </a:rPr>
              <a:t>effective prediction systems</a:t>
            </a:r>
            <a:r>
              <a:rPr lang="en-GB"/>
              <a:t> can provide beneficial information of the future direction of stock price, which in this case will be for Netflix stock price.</a:t>
            </a:r>
            <a:endParaRPr/>
          </a:p>
        </p:txBody>
      </p:sp>
      <p:pic>
        <p:nvPicPr>
          <p:cNvPr id="90" name="Google Shape;90;g267525919a5_0_0"/>
          <p:cNvPicPr preferRelativeResize="0"/>
          <p:nvPr/>
        </p:nvPicPr>
        <p:blipFill rotWithShape="1">
          <a:blip r:embed="rId3">
            <a:alphaModFix/>
          </a:blip>
          <a:srcRect b="0" l="0" r="0" t="0"/>
          <a:stretch/>
        </p:blipFill>
        <p:spPr>
          <a:xfrm>
            <a:off x="6404877" y="3309677"/>
            <a:ext cx="2096748" cy="972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6be7fb604b_0_3"/>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Netflix Stocks + SPY Data</a:t>
            </a:r>
            <a:endParaRPr/>
          </a:p>
        </p:txBody>
      </p:sp>
      <p:sp>
        <p:nvSpPr>
          <p:cNvPr id="96" name="Google Shape;96;g26be7fb604b_0_3"/>
          <p:cNvSpPr txBox="1"/>
          <p:nvPr>
            <p:ph idx="1" type="body"/>
          </p:nvPr>
        </p:nvSpPr>
        <p:spPr>
          <a:xfrm>
            <a:off x="687700" y="1081700"/>
            <a:ext cx="3585000" cy="263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GB"/>
              <a:t>Scraped data on stock prices from 1 Jan 2010</a:t>
            </a:r>
            <a:endParaRPr/>
          </a:p>
          <a:p>
            <a:pPr indent="-342900" lvl="1" marL="914400" rtl="0" algn="l">
              <a:lnSpc>
                <a:spcPct val="100000"/>
              </a:lnSpc>
              <a:spcBef>
                <a:spcPts val="0"/>
              </a:spcBef>
              <a:spcAft>
                <a:spcPts val="0"/>
              </a:spcAft>
              <a:buSzPts val="1800"/>
              <a:buChar char="○"/>
            </a:pPr>
            <a:r>
              <a:rPr lang="en-GB"/>
              <a:t>open, high, low, close, volume</a:t>
            </a:r>
            <a:endParaRPr/>
          </a:p>
          <a:p>
            <a:pPr indent="0" lvl="0" marL="0" rtl="0" algn="l">
              <a:lnSpc>
                <a:spcPct val="100000"/>
              </a:lnSpc>
              <a:spcBef>
                <a:spcPts val="0"/>
              </a:spcBef>
              <a:spcAft>
                <a:spcPts val="0"/>
              </a:spcAft>
              <a:buNone/>
            </a:pPr>
            <a:r>
              <a:t/>
            </a:r>
            <a:endParaRPr/>
          </a:p>
        </p:txBody>
      </p:sp>
      <p:pic>
        <p:nvPicPr>
          <p:cNvPr id="97" name="Google Shape;97;g26be7fb604b_0_3"/>
          <p:cNvPicPr preferRelativeResize="0"/>
          <p:nvPr/>
        </p:nvPicPr>
        <p:blipFill rotWithShape="1">
          <a:blip r:embed="rId3">
            <a:alphaModFix/>
          </a:blip>
          <a:srcRect b="0" l="-7307" r="0" t="-7307"/>
          <a:stretch/>
        </p:blipFill>
        <p:spPr>
          <a:xfrm>
            <a:off x="4354249" y="919599"/>
            <a:ext cx="4382899" cy="3463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676b619b6b_0_0"/>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News headlines sentiments</a:t>
            </a:r>
            <a:endParaRPr/>
          </a:p>
        </p:txBody>
      </p:sp>
      <p:sp>
        <p:nvSpPr>
          <p:cNvPr id="103" name="Google Shape;103;g2676b619b6b_0_0"/>
          <p:cNvSpPr txBox="1"/>
          <p:nvPr>
            <p:ph idx="1" type="body"/>
          </p:nvPr>
        </p:nvSpPr>
        <p:spPr>
          <a:xfrm>
            <a:off x="687725" y="1311225"/>
            <a:ext cx="6946200" cy="32010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GB"/>
              <a:t>Scraped data on Netflix-related headlines</a:t>
            </a:r>
            <a:endParaRPr/>
          </a:p>
          <a:p>
            <a:pPr indent="-342900" lvl="0" marL="457200" rtl="0" algn="l">
              <a:lnSpc>
                <a:spcPct val="100000"/>
              </a:lnSpc>
              <a:spcBef>
                <a:spcPts val="0"/>
              </a:spcBef>
              <a:spcAft>
                <a:spcPts val="0"/>
              </a:spcAft>
              <a:buSzPts val="1800"/>
              <a:buChar char="-"/>
            </a:pPr>
            <a:r>
              <a:rPr lang="en-GB"/>
              <a:t>Assign sentiment values of the headlines (Positive, Neutral, Negative)</a:t>
            </a:r>
            <a:endParaRPr/>
          </a:p>
        </p:txBody>
      </p:sp>
      <p:pic>
        <p:nvPicPr>
          <p:cNvPr id="104" name="Google Shape;104;g2676b619b6b_0_0"/>
          <p:cNvPicPr preferRelativeResize="0"/>
          <p:nvPr/>
        </p:nvPicPr>
        <p:blipFill rotWithShape="1">
          <a:blip r:embed="rId3">
            <a:alphaModFix/>
          </a:blip>
          <a:srcRect b="0" l="0" r="0" t="0"/>
          <a:stretch/>
        </p:blipFill>
        <p:spPr>
          <a:xfrm>
            <a:off x="408400" y="2929200"/>
            <a:ext cx="8396748" cy="9342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6c07326582_0_18"/>
          <p:cNvSpPr txBox="1"/>
          <p:nvPr>
            <p:ph type="title"/>
          </p:nvPr>
        </p:nvSpPr>
        <p:spPr>
          <a:xfrm>
            <a:off x="687754" y="344915"/>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Financial Ratios</a:t>
            </a:r>
            <a:endParaRPr/>
          </a:p>
        </p:txBody>
      </p:sp>
      <p:sp>
        <p:nvSpPr>
          <p:cNvPr id="110" name="Google Shape;110;g26c07326582_0_18"/>
          <p:cNvSpPr txBox="1"/>
          <p:nvPr>
            <p:ph idx="1" type="body"/>
          </p:nvPr>
        </p:nvSpPr>
        <p:spPr>
          <a:xfrm>
            <a:off x="247050" y="958600"/>
            <a:ext cx="4747200" cy="349320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SzPts val="1800"/>
              <a:buChar char="-"/>
            </a:pPr>
            <a:r>
              <a:rPr lang="en-GB"/>
              <a:t>Incorporated </a:t>
            </a:r>
            <a:r>
              <a:rPr lang="en-GB"/>
              <a:t>Financial metrics such as:</a:t>
            </a:r>
            <a:endParaRPr/>
          </a:p>
          <a:p>
            <a:pPr indent="-317500" lvl="1" marL="914400" rtl="0" algn="l">
              <a:spcBef>
                <a:spcPts val="0"/>
              </a:spcBef>
              <a:spcAft>
                <a:spcPts val="0"/>
              </a:spcAft>
              <a:buSzPts val="1400"/>
              <a:buChar char="○"/>
            </a:pPr>
            <a:r>
              <a:rPr lang="en-GB" sz="1400"/>
              <a:t>Earnings Per Share (EPS)</a:t>
            </a:r>
            <a:endParaRPr sz="1400"/>
          </a:p>
          <a:p>
            <a:pPr indent="-317500" lvl="1" marL="914400" rtl="0" algn="l">
              <a:spcBef>
                <a:spcPts val="0"/>
              </a:spcBef>
              <a:spcAft>
                <a:spcPts val="0"/>
              </a:spcAft>
              <a:buSzPts val="1400"/>
              <a:buChar char="○"/>
            </a:pPr>
            <a:r>
              <a:rPr lang="en-GB" sz="1400"/>
              <a:t>Price-to-Earnings (P/E) Ration</a:t>
            </a:r>
            <a:endParaRPr sz="1400"/>
          </a:p>
          <a:p>
            <a:pPr indent="-317500" lvl="1" marL="914400" rtl="0" algn="l">
              <a:spcBef>
                <a:spcPts val="0"/>
              </a:spcBef>
              <a:spcAft>
                <a:spcPts val="0"/>
              </a:spcAft>
              <a:buSzPts val="1400"/>
              <a:buChar char="○"/>
            </a:pPr>
            <a:r>
              <a:rPr lang="en-GB" sz="1400"/>
              <a:t>Revenue Growth</a:t>
            </a:r>
            <a:endParaRPr sz="1400"/>
          </a:p>
          <a:p>
            <a:pPr indent="-317500" lvl="1" marL="914400" rtl="0" algn="l">
              <a:spcBef>
                <a:spcPts val="0"/>
              </a:spcBef>
              <a:spcAft>
                <a:spcPts val="0"/>
              </a:spcAft>
              <a:buSzPts val="1400"/>
              <a:buChar char="○"/>
            </a:pPr>
            <a:r>
              <a:rPr lang="en-GB" sz="1400"/>
              <a:t>Operating Cash Flow</a:t>
            </a:r>
            <a:endParaRPr sz="1400"/>
          </a:p>
          <a:p>
            <a:pPr indent="-317500" lvl="1" marL="914400" rtl="0" algn="l">
              <a:spcBef>
                <a:spcPts val="0"/>
              </a:spcBef>
              <a:spcAft>
                <a:spcPts val="0"/>
              </a:spcAft>
              <a:buSzPts val="1400"/>
              <a:buChar char="○"/>
            </a:pPr>
            <a:r>
              <a:rPr lang="en-GB" sz="1400"/>
              <a:t>Debt-to-Equity (D/E) Ratio</a:t>
            </a:r>
            <a:endParaRPr sz="1400"/>
          </a:p>
          <a:p>
            <a:pPr indent="-317500" lvl="1" marL="914400" rtl="0" algn="l">
              <a:spcBef>
                <a:spcPts val="0"/>
              </a:spcBef>
              <a:spcAft>
                <a:spcPts val="0"/>
              </a:spcAft>
              <a:buSzPts val="1400"/>
              <a:buChar char="○"/>
            </a:pPr>
            <a:r>
              <a:rPr lang="en-GB" sz="1400"/>
              <a:t>Free Cash Flow (FCE)</a:t>
            </a:r>
            <a:endParaRPr sz="1400"/>
          </a:p>
          <a:p>
            <a:pPr indent="-317500" lvl="1" marL="914400" rtl="0" algn="l">
              <a:spcBef>
                <a:spcPts val="0"/>
              </a:spcBef>
              <a:spcAft>
                <a:spcPts val="0"/>
              </a:spcAft>
              <a:buSzPts val="1400"/>
              <a:buChar char="○"/>
            </a:pPr>
            <a:r>
              <a:rPr lang="en-GB" sz="1400"/>
              <a:t>Return on Equity (ROE)</a:t>
            </a:r>
            <a:endParaRPr sz="1400"/>
          </a:p>
          <a:p>
            <a:pPr indent="-317500" lvl="0" marL="457200" rtl="0" algn="l">
              <a:spcBef>
                <a:spcPts val="0"/>
              </a:spcBef>
              <a:spcAft>
                <a:spcPts val="0"/>
              </a:spcAft>
              <a:buSzPts val="1400"/>
              <a:buChar char="-"/>
            </a:pPr>
            <a:r>
              <a:rPr lang="en-GB" sz="1400"/>
              <a:t>Data scraped from financial statements via AlphaVantage API</a:t>
            </a:r>
            <a:endParaRPr sz="1400"/>
          </a:p>
          <a:p>
            <a:pPr indent="-317500" lvl="1" marL="914400" rtl="0" algn="l">
              <a:spcBef>
                <a:spcPts val="0"/>
              </a:spcBef>
              <a:spcAft>
                <a:spcPts val="0"/>
              </a:spcAft>
              <a:buSzPts val="1400"/>
              <a:buChar char="○"/>
            </a:pPr>
            <a:r>
              <a:rPr lang="en-GB" sz="1400"/>
              <a:t>Cash Flow Statement</a:t>
            </a:r>
            <a:endParaRPr sz="1400"/>
          </a:p>
          <a:p>
            <a:pPr indent="-317500" lvl="1" marL="914400" rtl="0" algn="l">
              <a:spcBef>
                <a:spcPts val="0"/>
              </a:spcBef>
              <a:spcAft>
                <a:spcPts val="0"/>
              </a:spcAft>
              <a:buSzPts val="1400"/>
              <a:buChar char="○"/>
            </a:pPr>
            <a:r>
              <a:rPr lang="en-GB" sz="1400"/>
              <a:t>Balance Sheet</a:t>
            </a:r>
            <a:endParaRPr sz="1400"/>
          </a:p>
          <a:p>
            <a:pPr indent="-317500" lvl="1" marL="914400" rtl="0" algn="l">
              <a:spcBef>
                <a:spcPts val="0"/>
              </a:spcBef>
              <a:spcAft>
                <a:spcPts val="0"/>
              </a:spcAft>
              <a:buSzPts val="1400"/>
              <a:buChar char="○"/>
            </a:pPr>
            <a:r>
              <a:rPr lang="en-GB" sz="1400"/>
              <a:t>Income Statement</a:t>
            </a:r>
            <a:endParaRPr sz="1400"/>
          </a:p>
          <a:p>
            <a:pPr indent="-317500" lvl="0" marL="457200" rtl="0" algn="l">
              <a:spcBef>
                <a:spcPts val="0"/>
              </a:spcBef>
              <a:spcAft>
                <a:spcPts val="0"/>
              </a:spcAft>
              <a:buSzPts val="1400"/>
              <a:buChar char="-"/>
            </a:pPr>
            <a:r>
              <a:rPr lang="en-GB" sz="1400"/>
              <a:t>Forward-filled the quarterly data since main stock data used is daily</a:t>
            </a:r>
            <a:endParaRPr sz="1400"/>
          </a:p>
        </p:txBody>
      </p:sp>
      <p:pic>
        <p:nvPicPr>
          <p:cNvPr id="111" name="Google Shape;111;g26c07326582_0_18"/>
          <p:cNvPicPr preferRelativeResize="0"/>
          <p:nvPr/>
        </p:nvPicPr>
        <p:blipFill>
          <a:blip r:embed="rId3">
            <a:alphaModFix/>
          </a:blip>
          <a:stretch>
            <a:fillRect/>
          </a:stretch>
        </p:blipFill>
        <p:spPr>
          <a:xfrm>
            <a:off x="4715100" y="1203875"/>
            <a:ext cx="4254275" cy="2615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6be7fb604b_0_10"/>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Dataset preparation</a:t>
            </a:r>
            <a:endParaRPr/>
          </a:p>
        </p:txBody>
      </p:sp>
      <p:sp>
        <p:nvSpPr>
          <p:cNvPr id="117" name="Google Shape;117;g26be7fb604b_0_10"/>
          <p:cNvSpPr txBox="1"/>
          <p:nvPr>
            <p:ph idx="1" type="body"/>
          </p:nvPr>
        </p:nvSpPr>
        <p:spPr>
          <a:xfrm>
            <a:off x="366100" y="1311225"/>
            <a:ext cx="2862900" cy="630300"/>
          </a:xfrm>
          <a:prstGeom prst="rect">
            <a:avLst/>
          </a:prstGeom>
          <a:noFill/>
          <a:ln>
            <a:noFill/>
          </a:ln>
        </p:spPr>
        <p:txBody>
          <a:bodyPr anchorCtr="0" anchor="t" bIns="0" lIns="0" spcFirstLastPara="1" rIns="0" wrap="square" tIns="0">
            <a:noAutofit/>
          </a:bodyPr>
          <a:lstStyle/>
          <a:p>
            <a:pPr indent="-336550" lvl="0" marL="457200" rtl="0" algn="l">
              <a:spcBef>
                <a:spcPts val="0"/>
              </a:spcBef>
              <a:spcAft>
                <a:spcPts val="0"/>
              </a:spcAft>
              <a:buSzPts val="1700"/>
              <a:buChar char="-"/>
            </a:pPr>
            <a:r>
              <a:rPr lang="en-GB" sz="1700"/>
              <a:t>Filtered dataset for date</a:t>
            </a:r>
            <a:r>
              <a:rPr b="1" lang="en-GB" sz="1700">
                <a:latin typeface="Overpass"/>
                <a:ea typeface="Overpass"/>
                <a:cs typeface="Overpass"/>
                <a:sym typeface="Overpass"/>
              </a:rPr>
              <a:t> ≥ 1 Jan 2010</a:t>
            </a:r>
            <a:endParaRPr b="1" sz="1700">
              <a:latin typeface="Overpass"/>
              <a:ea typeface="Overpass"/>
              <a:cs typeface="Overpass"/>
              <a:sym typeface="Overpass"/>
            </a:endParaRPr>
          </a:p>
          <a:p>
            <a:pPr indent="-336550" lvl="0" marL="457200" rtl="0" algn="l">
              <a:spcBef>
                <a:spcPts val="0"/>
              </a:spcBef>
              <a:spcAft>
                <a:spcPts val="0"/>
              </a:spcAft>
              <a:buSzPts val="1700"/>
              <a:buFont typeface="Overpass"/>
              <a:buChar char="-"/>
            </a:pPr>
            <a:r>
              <a:rPr lang="en-GB" sz="1700">
                <a:latin typeface="Overpass"/>
                <a:ea typeface="Overpass"/>
                <a:cs typeface="Overpass"/>
                <a:sym typeface="Overpass"/>
              </a:rPr>
              <a:t>Standardised dataset (from CSV, JSON) to </a:t>
            </a:r>
            <a:r>
              <a:rPr b="1" lang="en-GB" sz="1700">
                <a:latin typeface="Overpass"/>
                <a:ea typeface="Overpass"/>
                <a:cs typeface="Overpass"/>
                <a:sym typeface="Overpass"/>
              </a:rPr>
              <a:t>Python Dataframe</a:t>
            </a:r>
            <a:endParaRPr b="1" sz="1700">
              <a:latin typeface="Overpass"/>
              <a:ea typeface="Overpass"/>
              <a:cs typeface="Overpass"/>
              <a:sym typeface="Overpass"/>
            </a:endParaRPr>
          </a:p>
          <a:p>
            <a:pPr indent="-336550" lvl="0" marL="457200" rtl="0" algn="l">
              <a:lnSpc>
                <a:spcPct val="100000"/>
              </a:lnSpc>
              <a:spcBef>
                <a:spcPts val="0"/>
              </a:spcBef>
              <a:spcAft>
                <a:spcPts val="0"/>
              </a:spcAft>
              <a:buSzPts val="1700"/>
              <a:buChar char="-"/>
            </a:pPr>
            <a:r>
              <a:rPr lang="en-GB" sz="1700">
                <a:latin typeface="Overpass"/>
                <a:ea typeface="Overpass"/>
                <a:cs typeface="Overpass"/>
                <a:sym typeface="Overpass"/>
              </a:rPr>
              <a:t>Appended all the data collected </a:t>
            </a:r>
            <a:endParaRPr sz="1700">
              <a:latin typeface="Overpass"/>
              <a:ea typeface="Overpass"/>
              <a:cs typeface="Overpass"/>
              <a:sym typeface="Overpass"/>
            </a:endParaRPr>
          </a:p>
        </p:txBody>
      </p:sp>
      <p:pic>
        <p:nvPicPr>
          <p:cNvPr id="118" name="Google Shape;118;g26be7fb604b_0_10"/>
          <p:cNvPicPr preferRelativeResize="0"/>
          <p:nvPr/>
        </p:nvPicPr>
        <p:blipFill>
          <a:blip r:embed="rId3">
            <a:alphaModFix/>
          </a:blip>
          <a:stretch>
            <a:fillRect/>
          </a:stretch>
        </p:blipFill>
        <p:spPr>
          <a:xfrm>
            <a:off x="3467600" y="1311225"/>
            <a:ext cx="5461196" cy="2897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b670f5249d_0_33"/>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Exploratory Data Analysis</a:t>
            </a:r>
            <a:endParaRPr/>
          </a:p>
        </p:txBody>
      </p:sp>
      <p:sp>
        <p:nvSpPr>
          <p:cNvPr id="124" name="Google Shape;124;g2b670f5249d_0_33"/>
          <p:cNvSpPr txBox="1"/>
          <p:nvPr>
            <p:ph idx="1" type="body"/>
          </p:nvPr>
        </p:nvSpPr>
        <p:spPr>
          <a:xfrm>
            <a:off x="687725" y="1235025"/>
            <a:ext cx="7315800" cy="63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GB"/>
              <a:t>Using Seaborn and Matplotlib libraries</a:t>
            </a:r>
            <a:endParaRPr/>
          </a:p>
        </p:txBody>
      </p:sp>
      <p:pic>
        <p:nvPicPr>
          <p:cNvPr id="125" name="Google Shape;125;g2b670f5249d_0_33"/>
          <p:cNvPicPr preferRelativeResize="0"/>
          <p:nvPr/>
        </p:nvPicPr>
        <p:blipFill rotWithShape="1">
          <a:blip r:embed="rId3">
            <a:alphaModFix/>
          </a:blip>
          <a:srcRect b="0" l="0" r="0" t="0"/>
          <a:stretch/>
        </p:blipFill>
        <p:spPr>
          <a:xfrm>
            <a:off x="131627" y="1689872"/>
            <a:ext cx="1943475" cy="1465615"/>
          </a:xfrm>
          <a:prstGeom prst="rect">
            <a:avLst/>
          </a:prstGeom>
          <a:noFill/>
          <a:ln cap="flat" cmpd="sng" w="9525">
            <a:solidFill>
              <a:schemeClr val="dk1"/>
            </a:solidFill>
            <a:prstDash val="solid"/>
            <a:round/>
            <a:headEnd len="sm" w="sm" type="none"/>
            <a:tailEnd len="sm" w="sm" type="none"/>
          </a:ln>
        </p:spPr>
      </p:pic>
      <p:pic>
        <p:nvPicPr>
          <p:cNvPr id="126" name="Google Shape;126;g2b670f5249d_0_33"/>
          <p:cNvPicPr preferRelativeResize="0"/>
          <p:nvPr/>
        </p:nvPicPr>
        <p:blipFill rotWithShape="1">
          <a:blip r:embed="rId4">
            <a:alphaModFix/>
          </a:blip>
          <a:srcRect b="0" l="0" r="0" t="0"/>
          <a:stretch/>
        </p:blipFill>
        <p:spPr>
          <a:xfrm>
            <a:off x="2195751" y="1736300"/>
            <a:ext cx="2167925" cy="1402588"/>
          </a:xfrm>
          <a:prstGeom prst="rect">
            <a:avLst/>
          </a:prstGeom>
          <a:noFill/>
          <a:ln cap="flat" cmpd="sng" w="9525">
            <a:solidFill>
              <a:schemeClr val="dk1"/>
            </a:solidFill>
            <a:prstDash val="solid"/>
            <a:round/>
            <a:headEnd len="sm" w="sm" type="none"/>
            <a:tailEnd len="sm" w="sm" type="none"/>
          </a:ln>
        </p:spPr>
      </p:pic>
      <p:pic>
        <p:nvPicPr>
          <p:cNvPr id="127" name="Google Shape;127;g2b670f5249d_0_33"/>
          <p:cNvPicPr preferRelativeResize="0"/>
          <p:nvPr/>
        </p:nvPicPr>
        <p:blipFill rotWithShape="1">
          <a:blip r:embed="rId5">
            <a:alphaModFix/>
          </a:blip>
          <a:srcRect b="0" l="0" r="0" t="0"/>
          <a:stretch/>
        </p:blipFill>
        <p:spPr>
          <a:xfrm>
            <a:off x="745728" y="3315828"/>
            <a:ext cx="3118100" cy="1581099"/>
          </a:xfrm>
          <a:prstGeom prst="rect">
            <a:avLst/>
          </a:prstGeom>
          <a:noFill/>
          <a:ln cap="flat" cmpd="sng" w="9525">
            <a:solidFill>
              <a:schemeClr val="dk1"/>
            </a:solidFill>
            <a:prstDash val="solid"/>
            <a:round/>
            <a:headEnd len="sm" w="sm" type="none"/>
            <a:tailEnd len="sm" w="sm" type="none"/>
          </a:ln>
        </p:spPr>
      </p:pic>
      <p:pic>
        <p:nvPicPr>
          <p:cNvPr id="128" name="Google Shape;128;g2b670f5249d_0_33"/>
          <p:cNvPicPr preferRelativeResize="0"/>
          <p:nvPr/>
        </p:nvPicPr>
        <p:blipFill rotWithShape="1">
          <a:blip r:embed="rId6">
            <a:alphaModFix/>
          </a:blip>
          <a:srcRect b="0" l="0" r="0" t="0"/>
          <a:stretch/>
        </p:blipFill>
        <p:spPr>
          <a:xfrm>
            <a:off x="4501547" y="1560972"/>
            <a:ext cx="4529475" cy="33881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68306bc578_1_0"/>
          <p:cNvSpPr txBox="1"/>
          <p:nvPr>
            <p:ph type="title"/>
          </p:nvPr>
        </p:nvSpPr>
        <p:spPr>
          <a:xfrm>
            <a:off x="687704" y="445890"/>
            <a:ext cx="7768500" cy="5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100"/>
              <a:buNone/>
            </a:pPr>
            <a:r>
              <a:rPr lang="en-GB"/>
              <a:t>Model used  for the project</a:t>
            </a:r>
            <a:endParaRPr/>
          </a:p>
        </p:txBody>
      </p:sp>
      <p:sp>
        <p:nvSpPr>
          <p:cNvPr id="134" name="Google Shape;134;g268306bc578_1_0"/>
          <p:cNvSpPr txBox="1"/>
          <p:nvPr>
            <p:ph idx="1" type="body"/>
          </p:nvPr>
        </p:nvSpPr>
        <p:spPr>
          <a:xfrm>
            <a:off x="687725" y="1311225"/>
            <a:ext cx="7768500" cy="36381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Font typeface="Overpass"/>
              <a:buAutoNum type="arabicPeriod"/>
            </a:pPr>
            <a:r>
              <a:rPr b="1" lang="en-GB">
                <a:latin typeface="Overpass"/>
                <a:ea typeface="Overpass"/>
                <a:cs typeface="Overpass"/>
                <a:sym typeface="Overpass"/>
              </a:rPr>
              <a:t>Time-series</a:t>
            </a:r>
            <a:r>
              <a:rPr b="1" lang="en-GB">
                <a:latin typeface="Overpass"/>
                <a:ea typeface="Overpass"/>
                <a:cs typeface="Overpass"/>
                <a:sym typeface="Overpass"/>
              </a:rPr>
              <a:t> regression model</a:t>
            </a:r>
            <a:endParaRPr b="1">
              <a:latin typeface="Overpass"/>
              <a:ea typeface="Overpass"/>
              <a:cs typeface="Overpass"/>
              <a:sym typeface="Overpass"/>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Font typeface="Overpass"/>
              <a:buAutoNum type="arabicPeriod" startAt="2"/>
            </a:pPr>
            <a:r>
              <a:rPr b="1" lang="en-GB">
                <a:latin typeface="Overpass"/>
                <a:ea typeface="Overpass"/>
                <a:cs typeface="Overpass"/>
                <a:sym typeface="Overpass"/>
              </a:rPr>
              <a:t>Neural Network models</a:t>
            </a:r>
            <a:endParaRPr b="1">
              <a:latin typeface="Overpass"/>
              <a:ea typeface="Overpass"/>
              <a:cs typeface="Overpass"/>
              <a:sym typeface="Overpass"/>
            </a:endParaRPr>
          </a:p>
          <a:p>
            <a:pPr indent="-342900" lvl="0" marL="914400" rtl="0" algn="l">
              <a:lnSpc>
                <a:spcPct val="100000"/>
              </a:lnSpc>
              <a:spcBef>
                <a:spcPts val="0"/>
              </a:spcBef>
              <a:spcAft>
                <a:spcPts val="0"/>
              </a:spcAft>
              <a:buSzPts val="1800"/>
              <a:buChar char="●"/>
            </a:pPr>
            <a:r>
              <a:rPr lang="en-GB"/>
              <a:t>LSTM</a:t>
            </a:r>
            <a:endParaRPr/>
          </a:p>
          <a:p>
            <a:pPr indent="-342900" lvl="0" marL="914400" rtl="0" algn="l">
              <a:lnSpc>
                <a:spcPct val="100000"/>
              </a:lnSpc>
              <a:spcBef>
                <a:spcPts val="0"/>
              </a:spcBef>
              <a:spcAft>
                <a:spcPts val="0"/>
              </a:spcAft>
              <a:buSzPts val="1800"/>
              <a:buChar char="●"/>
            </a:pPr>
            <a:r>
              <a:rPr lang="en-GB"/>
              <a:t>GRU</a:t>
            </a:r>
            <a:endParaRPr/>
          </a:p>
          <a:p>
            <a:pPr indent="0" lvl="0" marL="45720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b="1">
              <a:solidFill>
                <a:srgbClr val="FF0000"/>
              </a:solidFill>
              <a:latin typeface="Overpass"/>
              <a:ea typeface="Overpass"/>
              <a:cs typeface="Overpass"/>
              <a:sym typeface="Overpass"/>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457200" rtl="0" algn="l">
              <a:lnSpc>
                <a:spcPct val="100000"/>
              </a:lnSpc>
              <a:spcBef>
                <a:spcPts val="0"/>
              </a:spcBef>
              <a:spcAft>
                <a:spcPts val="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MU BIA DAP - Light">
  <a:themeElements>
    <a:clrScheme name="Office">
      <a:dk1>
        <a:srgbClr val="3E3E3E"/>
      </a:dk1>
      <a:lt1>
        <a:srgbClr val="FFFFFF"/>
      </a:lt1>
      <a:dk2>
        <a:srgbClr val="3CBEB4"/>
      </a:dk2>
      <a:lt2>
        <a:srgbClr val="FFD293"/>
      </a:lt2>
      <a:accent1>
        <a:srgbClr val="3CBEB4"/>
      </a:accent1>
      <a:accent2>
        <a:srgbClr val="FFD392"/>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PM</dc:creator>
</cp:coreProperties>
</file>